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1814" r:id="rId2"/>
    <p:sldId id="1882" r:id="rId3"/>
    <p:sldId id="1883" r:id="rId4"/>
    <p:sldId id="1866" r:id="rId5"/>
    <p:sldId id="1867" r:id="rId6"/>
    <p:sldId id="1850" r:id="rId7"/>
    <p:sldId id="1869" r:id="rId8"/>
    <p:sldId id="1886" r:id="rId9"/>
    <p:sldId id="1897" r:id="rId10"/>
    <p:sldId id="1895" r:id="rId11"/>
    <p:sldId id="1878" r:id="rId12"/>
    <p:sldId id="261" r:id="rId13"/>
  </p:sldIdLst>
  <p:sldSz cx="10693400" cy="7639050"/>
  <p:notesSz cx="10693400" cy="7639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6" userDrawn="1">
          <p15:clr>
            <a:srgbClr val="A4A3A4"/>
          </p15:clr>
        </p15:guide>
        <p15:guide id="2" pos="2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001E5C"/>
    <a:srgbClr val="181202"/>
    <a:srgbClr val="F7FC3E"/>
    <a:srgbClr val="1E1C11"/>
    <a:srgbClr val="1B395F"/>
    <a:srgbClr val="FF0000"/>
    <a:srgbClr val="FD3E40"/>
    <a:srgbClr val="2A4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97" autoAdjust="0"/>
  </p:normalViewPr>
  <p:slideViewPr>
    <p:cSldViewPr showGuides="1">
      <p:cViewPr varScale="1">
        <p:scale>
          <a:sx n="53" d="100"/>
          <a:sy n="53" d="100"/>
        </p:scale>
        <p:origin x="1424" y="24"/>
      </p:cViewPr>
      <p:guideLst>
        <p:guide orient="horz" pos="2916"/>
        <p:guide pos="2174"/>
      </p:guideLst>
    </p:cSldViewPr>
  </p:slideViewPr>
  <p:notesTextViewPr>
    <p:cViewPr>
      <p:scale>
        <a:sx n="100" d="100"/>
        <a:sy n="100" d="100"/>
      </p:scale>
      <p:origin x="0" y="0"/>
    </p:cViewPr>
  </p:notesTextViewPr>
  <p:sorterViewPr>
    <p:cViewPr>
      <p:scale>
        <a:sx n="100" d="100"/>
        <a:sy n="100" d="100"/>
      </p:scale>
      <p:origin x="0" y="-3396"/>
    </p:cViewPr>
  </p:sorterViewPr>
  <p:notesViewPr>
    <p:cSldViewPr>
      <p:cViewPr varScale="1">
        <p:scale>
          <a:sx n="65" d="100"/>
          <a:sy n="65" d="100"/>
        </p:scale>
        <p:origin x="18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at.mustapha@wealthbridgeng.com" userId="38912b67b8c592a6" providerId="LiveId" clId="{568B43E7-7021-4845-9551-7AB59276C9B1}"/>
    <pc:docChg chg="undo redo custSel modSld">
      <pc:chgData name="aishat.mustapha@wealthbridgeng.com" userId="38912b67b8c592a6" providerId="LiveId" clId="{568B43E7-7021-4845-9551-7AB59276C9B1}" dt="2025-12-01T07:30:48.266" v="85" actId="13926"/>
      <pc:docMkLst>
        <pc:docMk/>
      </pc:docMkLst>
      <pc:sldChg chg="modSp mod">
        <pc:chgData name="aishat.mustapha@wealthbridgeng.com" userId="38912b67b8c592a6" providerId="LiveId" clId="{568B43E7-7021-4845-9551-7AB59276C9B1}" dt="2025-11-30T20:38:09.619" v="69" actId="20577"/>
        <pc:sldMkLst>
          <pc:docMk/>
          <pc:sldMk cId="0" sldId="1850"/>
        </pc:sldMkLst>
        <pc:spChg chg="mod">
          <ac:chgData name="aishat.mustapha@wealthbridgeng.com" userId="38912b67b8c592a6" providerId="LiveId" clId="{568B43E7-7021-4845-9551-7AB59276C9B1}" dt="2025-11-30T20:38:03.450" v="67" actId="20577"/>
          <ac:spMkLst>
            <pc:docMk/>
            <pc:sldMk cId="0" sldId="1850"/>
            <ac:spMk id="3" creationId="{00000000-0000-0000-0000-000000000000}"/>
          </ac:spMkLst>
        </pc:spChg>
        <pc:spChg chg="mod">
          <ac:chgData name="aishat.mustapha@wealthbridgeng.com" userId="38912b67b8c592a6" providerId="LiveId" clId="{568B43E7-7021-4845-9551-7AB59276C9B1}" dt="2025-11-30T20:38:09.619" v="69" actId="20577"/>
          <ac:spMkLst>
            <pc:docMk/>
            <pc:sldMk cId="0" sldId="1850"/>
            <ac:spMk id="5" creationId="{A56F6718-5377-1A51-32E6-A351A5F5181E}"/>
          </ac:spMkLst>
        </pc:spChg>
      </pc:sldChg>
      <pc:sldChg chg="modSp mod">
        <pc:chgData name="aishat.mustapha@wealthbridgeng.com" userId="38912b67b8c592a6" providerId="LiveId" clId="{568B43E7-7021-4845-9551-7AB59276C9B1}" dt="2025-11-30T20:30:55.726" v="65" actId="20577"/>
        <pc:sldMkLst>
          <pc:docMk/>
          <pc:sldMk cId="0" sldId="1866"/>
        </pc:sldMkLst>
        <pc:spChg chg="mod">
          <ac:chgData name="aishat.mustapha@wealthbridgeng.com" userId="38912b67b8c592a6" providerId="LiveId" clId="{568B43E7-7021-4845-9551-7AB59276C9B1}" dt="2025-11-30T20:18:12.602" v="3" actId="20577"/>
          <ac:spMkLst>
            <pc:docMk/>
            <pc:sldMk cId="0" sldId="1866"/>
            <ac:spMk id="6" creationId="{00000000-0000-0000-0000-000000000000}"/>
          </ac:spMkLst>
        </pc:spChg>
        <pc:spChg chg="mod">
          <ac:chgData name="aishat.mustapha@wealthbridgeng.com" userId="38912b67b8c592a6" providerId="LiveId" clId="{568B43E7-7021-4845-9551-7AB59276C9B1}" dt="2025-11-30T20:22:05.012" v="59" actId="20577"/>
          <ac:spMkLst>
            <pc:docMk/>
            <pc:sldMk cId="0" sldId="1866"/>
            <ac:spMk id="15" creationId="{00000000-0000-0000-0000-000000000000}"/>
          </ac:spMkLst>
        </pc:spChg>
        <pc:spChg chg="mod">
          <ac:chgData name="aishat.mustapha@wealthbridgeng.com" userId="38912b67b8c592a6" providerId="LiveId" clId="{568B43E7-7021-4845-9551-7AB59276C9B1}" dt="2025-11-30T20:30:55.726" v="65" actId="20577"/>
          <ac:spMkLst>
            <pc:docMk/>
            <pc:sldMk cId="0" sldId="1866"/>
            <ac:spMk id="28" creationId="{00000000-0000-0000-0000-000000000000}"/>
          </ac:spMkLst>
        </pc:spChg>
        <pc:graphicFrameChg chg="mod">
          <ac:chgData name="aishat.mustapha@wealthbridgeng.com" userId="38912b67b8c592a6" providerId="LiveId" clId="{568B43E7-7021-4845-9551-7AB59276C9B1}" dt="2025-11-30T16:33:21.601" v="2" actId="14100"/>
          <ac:graphicFrameMkLst>
            <pc:docMk/>
            <pc:sldMk cId="0" sldId="1866"/>
            <ac:graphicFrameMk id="8" creationId="{50AA9105-FF5D-6C8A-63AE-33A52997FBF2}"/>
          </ac:graphicFrameMkLst>
        </pc:graphicFrameChg>
      </pc:sldChg>
      <pc:sldChg chg="modSp mod">
        <pc:chgData name="aishat.mustapha@wealthbridgeng.com" userId="38912b67b8c592a6" providerId="LiveId" clId="{568B43E7-7021-4845-9551-7AB59276C9B1}" dt="2025-12-01T07:29:39.911" v="71" actId="1076"/>
        <pc:sldMkLst>
          <pc:docMk/>
          <pc:sldMk cId="0" sldId="1867"/>
        </pc:sldMkLst>
        <pc:spChg chg="mod">
          <ac:chgData name="aishat.mustapha@wealthbridgeng.com" userId="38912b67b8c592a6" providerId="LiveId" clId="{568B43E7-7021-4845-9551-7AB59276C9B1}" dt="2025-12-01T07:29:39.911" v="71" actId="1076"/>
          <ac:spMkLst>
            <pc:docMk/>
            <pc:sldMk cId="0" sldId="1867"/>
            <ac:spMk id="22" creationId="{00000000-0000-0000-0000-000000000000}"/>
          </ac:spMkLst>
        </pc:spChg>
      </pc:sldChg>
      <pc:sldChg chg="modSp mod">
        <pc:chgData name="aishat.mustapha@wealthbridgeng.com" userId="38912b67b8c592a6" providerId="LiveId" clId="{568B43E7-7021-4845-9551-7AB59276C9B1}" dt="2025-12-01T07:30:48.266" v="85" actId="13926"/>
        <pc:sldMkLst>
          <pc:docMk/>
          <pc:sldMk cId="0" sldId="1878"/>
        </pc:sldMkLst>
        <pc:spChg chg="mod">
          <ac:chgData name="aishat.mustapha@wealthbridgeng.com" userId="38912b67b8c592a6" providerId="LiveId" clId="{568B43E7-7021-4845-9551-7AB59276C9B1}" dt="2025-12-01T07:30:48.266" v="85" actId="13926"/>
          <ac:spMkLst>
            <pc:docMk/>
            <pc:sldMk cId="0" sldId="1878"/>
            <ac:spMk id="5" creationId="{00000000-0000-0000-0000-000000000000}"/>
          </ac:spMkLst>
        </pc:spChg>
      </pc:sldChg>
      <pc:sldChg chg="modSp mod">
        <pc:chgData name="aishat.mustapha@wealthbridgeng.com" userId="38912b67b8c592a6" providerId="LiveId" clId="{568B43E7-7021-4845-9551-7AB59276C9B1}" dt="2025-12-01T07:29:50.912" v="74"/>
        <pc:sldMkLst>
          <pc:docMk/>
          <pc:sldMk cId="0" sldId="1882"/>
        </pc:sldMkLst>
        <pc:spChg chg="mod">
          <ac:chgData name="aishat.mustapha@wealthbridgeng.com" userId="38912b67b8c592a6" providerId="LiveId" clId="{568B43E7-7021-4845-9551-7AB59276C9B1}" dt="2025-12-01T07:29:50.912" v="74"/>
          <ac:spMkLst>
            <pc:docMk/>
            <pc:sldMk cId="0" sldId="1882"/>
            <ac:spMk id="1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orbel" panose="020B0503020204020204" pitchFamily="34" charset="0"/>
                <a:ea typeface="+mn-ea"/>
                <a:cs typeface="+mn-cs"/>
              </a:defRPr>
            </a:pPr>
            <a:r>
              <a:rPr lang="en-US" dirty="0"/>
              <a:t>US Retail Sales</a:t>
            </a:r>
          </a:p>
        </c:rich>
      </c:tx>
      <c:overlay val="0"/>
      <c:spPr>
        <a:noFill/>
        <a:ln>
          <a:noFill/>
        </a:ln>
        <a:effectLst/>
      </c:spPr>
    </c:title>
    <c:autoTitleDeleted val="0"/>
    <c:plotArea>
      <c:layout>
        <c:manualLayout>
          <c:layoutTarget val="inner"/>
          <c:xMode val="edge"/>
          <c:yMode val="edge"/>
          <c:x val="4.433115934966185E-2"/>
          <c:y val="2.8756128662707044E-2"/>
          <c:w val="0.8979427145525104"/>
          <c:h val="0.77125695817845763"/>
        </c:manualLayout>
      </c:layout>
      <c:lineChart>
        <c:grouping val="standard"/>
        <c:varyColors val="0"/>
        <c:ser>
          <c:idx val="0"/>
          <c:order val="0"/>
          <c:tx>
            <c:strRef>
              <c:f>Sheet1!$B$1</c:f>
              <c:strCache>
                <c:ptCount val="1"/>
                <c:pt idx="0">
                  <c:v>Retail Sales</c:v>
                </c:pt>
              </c:strCache>
            </c:strRef>
          </c:tx>
          <c:spPr>
            <a:ln w="28575" cap="rnd">
              <a:solidFill>
                <a:schemeClr val="accent1"/>
              </a:solidFill>
              <a:round/>
            </a:ln>
            <a:effectLst/>
          </c:spPr>
          <c:marker>
            <c:symbol val="none"/>
          </c:marker>
          <c:dPt>
            <c:idx val="12"/>
            <c:bubble3D val="0"/>
            <c:spPr>
              <a:ln w="28575" cap="rnd">
                <a:solidFill>
                  <a:schemeClr val="accent1"/>
                </a:solidFill>
                <a:round/>
              </a:ln>
              <a:effectLst/>
            </c:spPr>
            <c:extLst>
              <c:ext xmlns:c16="http://schemas.microsoft.com/office/drawing/2014/chart" uri="{C3380CC4-5D6E-409C-BE32-E72D297353CC}">
                <c16:uniqueId val="{00000001-5A81-4C9C-BF46-BC5AF362B4C7}"/>
              </c:ext>
            </c:extLst>
          </c:dPt>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1-4C9C-BF46-BC5AF362B4C7}"/>
                </c:ext>
              </c:extLst>
            </c:dLbl>
            <c:spPr>
              <a:noFill/>
              <a:ln>
                <a:noFill/>
              </a:ln>
              <a:effectLst/>
            </c:spPr>
            <c:txPr>
              <a:bodyPr rot="0" spcFirstLastPara="1" vertOverflow="ellipsis" vert="horz" wrap="square" lIns="91440" tIns="19050" rIns="38100" bIns="19050" anchor="ctr" anchorCtr="1">
                <a:spAutoFit/>
              </a:bodyPr>
              <a:lstStyle/>
              <a:p>
                <a:pPr>
                  <a:defRPr sz="1197"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Sheet1!$A$2:$A$13</c:f>
              <c:numCache>
                <c:formatCode>d\-mmm</c:formatCode>
                <c:ptCount val="12"/>
                <c:pt idx="0">
                  <c:v>45566</c:v>
                </c:pt>
                <c:pt idx="1">
                  <c:v>45597</c:v>
                </c:pt>
                <c:pt idx="2">
                  <c:v>45627</c:v>
                </c:pt>
                <c:pt idx="3">
                  <c:v>45658</c:v>
                </c:pt>
                <c:pt idx="4">
                  <c:v>45689</c:v>
                </c:pt>
                <c:pt idx="5">
                  <c:v>45717</c:v>
                </c:pt>
                <c:pt idx="6">
                  <c:v>45748</c:v>
                </c:pt>
                <c:pt idx="7">
                  <c:v>45778</c:v>
                </c:pt>
                <c:pt idx="8">
                  <c:v>45809</c:v>
                </c:pt>
                <c:pt idx="9">
                  <c:v>45839</c:v>
                </c:pt>
                <c:pt idx="10">
                  <c:v>45870</c:v>
                </c:pt>
                <c:pt idx="11">
                  <c:v>45901</c:v>
                </c:pt>
              </c:numCache>
            </c:numRef>
          </c:cat>
          <c:val>
            <c:numRef>
              <c:f>Sheet1!$B$2:$B$13</c:f>
              <c:numCache>
                <c:formatCode>0%</c:formatCode>
                <c:ptCount val="12"/>
                <c:pt idx="0">
                  <c:v>6.0000000000000001E-3</c:v>
                </c:pt>
                <c:pt idx="1">
                  <c:v>6.0000000000000001E-3</c:v>
                </c:pt>
                <c:pt idx="2">
                  <c:v>8.0000000000000002E-3</c:v>
                </c:pt>
                <c:pt idx="3">
                  <c:v>-8.9999999999999993E-3</c:v>
                </c:pt>
                <c:pt idx="4">
                  <c:v>0</c:v>
                </c:pt>
                <c:pt idx="5">
                  <c:v>1.4999999999999999E-2</c:v>
                </c:pt>
                <c:pt idx="6">
                  <c:v>-1E-3</c:v>
                </c:pt>
                <c:pt idx="7">
                  <c:v>-8.0000000000000002E-3</c:v>
                </c:pt>
                <c:pt idx="8">
                  <c:v>0.01</c:v>
                </c:pt>
                <c:pt idx="9">
                  <c:v>6.0000000000000001E-3</c:v>
                </c:pt>
                <c:pt idx="10">
                  <c:v>6.0000000000000001E-3</c:v>
                </c:pt>
                <c:pt idx="11" formatCode="0.00%">
                  <c:v>2E-3</c:v>
                </c:pt>
              </c:numCache>
            </c:numRef>
          </c:val>
          <c:smooth val="0"/>
          <c:extLst>
            <c:ext xmlns:c16="http://schemas.microsoft.com/office/drawing/2014/chart" uri="{C3380CC4-5D6E-409C-BE32-E72D297353CC}">
              <c16:uniqueId val="{00000006-5A81-4C9C-BF46-BC5AF362B4C7}"/>
            </c:ext>
          </c:extLst>
        </c:ser>
        <c:dLbls>
          <c:showLegendKey val="0"/>
          <c:showVal val="1"/>
          <c:showCatName val="0"/>
          <c:showSerName val="0"/>
          <c:showPercent val="0"/>
          <c:showBubbleSize val="0"/>
        </c:dLbls>
        <c:smooth val="0"/>
        <c:axId val="1088368112"/>
        <c:axId val="1178792592"/>
      </c:lineChart>
      <c:dateAx>
        <c:axId val="108836811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178792592"/>
        <c:crosses val="autoZero"/>
        <c:auto val="1"/>
        <c:lblOffset val="100"/>
        <c:baseTimeUnit val="months"/>
      </c:dateAx>
      <c:valAx>
        <c:axId val="1178792592"/>
        <c:scaling>
          <c:orientation val="minMax"/>
          <c:max val="2.5000000000000005E-2"/>
        </c:scaling>
        <c:delete val="0"/>
        <c:axPos val="l"/>
        <c:numFmt formatCode="0.00%" sourceLinked="0"/>
        <c:majorTickMark val="out"/>
        <c:minorTickMark val="none"/>
        <c:tickLblPos val="nextTo"/>
        <c:crossAx val="108836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orbel" panose="020B0503020204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Minimum Wage Growth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Pt>
            <c:idx val="8"/>
            <c:marker>
              <c:symbol val="none"/>
            </c:marker>
            <c:bubble3D val="0"/>
            <c:spPr>
              <a:ln w="28575" cap="rnd">
                <a:solidFill>
                  <a:schemeClr val="accent1"/>
                </a:solidFill>
                <a:round/>
              </a:ln>
              <a:effectLst/>
            </c:spPr>
            <c:extLst>
              <c:ext xmlns:c16="http://schemas.microsoft.com/office/drawing/2014/chart" uri="{C3380CC4-5D6E-409C-BE32-E72D297353CC}">
                <c16:uniqueId val="{00000002-D12D-45A5-9951-413E39847D9F}"/>
              </c:ext>
            </c:extLst>
          </c:dPt>
          <c:dLbls>
            <c:dLbl>
              <c:idx val="8"/>
              <c:layout>
                <c:manualLayout>
                  <c:x val="-2.9481763625638226E-2"/>
                  <c:y val="6.1455231148467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2D-45A5-9951-413E39847D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Sheet1!$A$1:$A$9</c:f>
              <c:strCache>
                <c:ptCount val="9"/>
                <c:pt idx="0">
                  <c:v> </c:v>
                </c:pt>
                <c:pt idx="1">
                  <c:v>2018</c:v>
                </c:pt>
                <c:pt idx="2">
                  <c:v>2019</c:v>
                </c:pt>
                <c:pt idx="3">
                  <c:v>2020</c:v>
                </c:pt>
                <c:pt idx="4">
                  <c:v>2021</c:v>
                </c:pt>
                <c:pt idx="5">
                  <c:v>2022</c:v>
                </c:pt>
                <c:pt idx="6">
                  <c:v>2023</c:v>
                </c:pt>
                <c:pt idx="7">
                  <c:v>2024</c:v>
                </c:pt>
                <c:pt idx="8">
                  <c:v>2025</c:v>
                </c:pt>
              </c:strCache>
            </c:strRef>
          </c:cat>
          <c:val>
            <c:numRef>
              <c:f>Sheet1!$B$1:$B$9</c:f>
              <c:numCache>
                <c:formatCode>0.00%</c:formatCode>
                <c:ptCount val="9"/>
                <c:pt idx="0" formatCode="General">
                  <c:v>0</c:v>
                </c:pt>
                <c:pt idx="1">
                  <c:v>4.3999999999999997E-2</c:v>
                </c:pt>
                <c:pt idx="2">
                  <c:v>4.9000000000000002E-2</c:v>
                </c:pt>
                <c:pt idx="3">
                  <c:v>6.2E-2</c:v>
                </c:pt>
                <c:pt idx="4">
                  <c:v>2.1999999999999999E-2</c:v>
                </c:pt>
                <c:pt idx="5">
                  <c:v>6.6000000000000003E-2</c:v>
                </c:pt>
                <c:pt idx="6">
                  <c:v>9.7000000000000003E-2</c:v>
                </c:pt>
                <c:pt idx="7">
                  <c:v>9.8000000000000004E-2</c:v>
                </c:pt>
                <c:pt idx="8">
                  <c:v>6.7000000000000004E-2</c:v>
                </c:pt>
              </c:numCache>
            </c:numRef>
          </c:val>
          <c:smooth val="0"/>
          <c:extLst>
            <c:ext xmlns:c16="http://schemas.microsoft.com/office/drawing/2014/chart" uri="{C3380CC4-5D6E-409C-BE32-E72D297353CC}">
              <c16:uniqueId val="{00000001-D12D-45A5-9951-413E39847D9F}"/>
            </c:ext>
          </c:extLst>
        </c:ser>
        <c:dLbls>
          <c:showLegendKey val="0"/>
          <c:showVal val="1"/>
          <c:showCatName val="0"/>
          <c:showSerName val="0"/>
          <c:showPercent val="0"/>
          <c:showBubbleSize val="0"/>
        </c:dLbls>
        <c:smooth val="0"/>
        <c:axId val="949266751"/>
        <c:axId val="949267231"/>
      </c:lineChart>
      <c:catAx>
        <c:axId val="949266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49267231"/>
        <c:crosses val="autoZero"/>
        <c:auto val="1"/>
        <c:lblAlgn val="ctr"/>
        <c:lblOffset val="100"/>
        <c:noMultiLvlLbl val="0"/>
      </c:catAx>
      <c:valAx>
        <c:axId val="949267231"/>
        <c:scaling>
          <c:orientation val="minMax"/>
          <c:min val="1.5000000000000003E-2"/>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26675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China Producer Price</a:t>
            </a:r>
            <a:r>
              <a:rPr lang="en-US" baseline="0" dirty="0"/>
              <a:t> Index</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China Producer Prices</c:v>
                </c:pt>
              </c:strCache>
            </c:strRef>
          </c:tx>
          <c:spPr>
            <a:solidFill>
              <a:srgbClr val="002060"/>
            </a:solidFill>
            <a:ln w="25400">
              <a:noFill/>
            </a:ln>
            <a:effectLst/>
          </c:spPr>
          <c:invertIfNegative val="0"/>
          <c:dLbls>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59-488B-805D-D412E64829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mmm\-yy</c:formatCode>
                <c:ptCount val="11"/>
                <c:pt idx="0">
                  <c:v>45627</c:v>
                </c:pt>
                <c:pt idx="1">
                  <c:v>45658</c:v>
                </c:pt>
                <c:pt idx="2">
                  <c:v>45689</c:v>
                </c:pt>
                <c:pt idx="3">
                  <c:v>45717</c:v>
                </c:pt>
                <c:pt idx="4">
                  <c:v>45748</c:v>
                </c:pt>
                <c:pt idx="5">
                  <c:v>45778</c:v>
                </c:pt>
                <c:pt idx="6">
                  <c:v>45809</c:v>
                </c:pt>
                <c:pt idx="7">
                  <c:v>45839</c:v>
                </c:pt>
                <c:pt idx="8">
                  <c:v>45870</c:v>
                </c:pt>
                <c:pt idx="9">
                  <c:v>45901</c:v>
                </c:pt>
                <c:pt idx="10">
                  <c:v>45931</c:v>
                </c:pt>
              </c:numCache>
            </c:numRef>
          </c:cat>
          <c:val>
            <c:numRef>
              <c:f>Sheet1!$B$2:$B$12</c:f>
              <c:numCache>
                <c:formatCode>General</c:formatCode>
                <c:ptCount val="11"/>
                <c:pt idx="0">
                  <c:v>105.6</c:v>
                </c:pt>
                <c:pt idx="1">
                  <c:v>105.4</c:v>
                </c:pt>
                <c:pt idx="2">
                  <c:v>105.3</c:v>
                </c:pt>
                <c:pt idx="3">
                  <c:v>104.8</c:v>
                </c:pt>
                <c:pt idx="4">
                  <c:v>104.4</c:v>
                </c:pt>
                <c:pt idx="5">
                  <c:v>103.9</c:v>
                </c:pt>
                <c:pt idx="6">
                  <c:v>103.5</c:v>
                </c:pt>
                <c:pt idx="7">
                  <c:v>103.2</c:v>
                </c:pt>
                <c:pt idx="8">
                  <c:v>103.3</c:v>
                </c:pt>
                <c:pt idx="9">
                  <c:v>103.2</c:v>
                </c:pt>
                <c:pt idx="10">
                  <c:v>103.3</c:v>
                </c:pt>
              </c:numCache>
            </c:numRef>
          </c:val>
          <c:extLst>
            <c:ext xmlns:c16="http://schemas.microsoft.com/office/drawing/2014/chart" uri="{C3380CC4-5D6E-409C-BE32-E72D297353CC}">
              <c16:uniqueId val="{00000000-F759-488B-805D-D412E64829B3}"/>
            </c:ext>
          </c:extLst>
        </c:ser>
        <c:dLbls>
          <c:dLblPos val="outEnd"/>
          <c:showLegendKey val="0"/>
          <c:showVal val="1"/>
          <c:showCatName val="0"/>
          <c:showSerName val="0"/>
          <c:showPercent val="0"/>
          <c:showBubbleSize val="0"/>
        </c:dLbls>
        <c:gapWidth val="100"/>
        <c:overlap val="-27"/>
        <c:axId val="1525203712"/>
        <c:axId val="1525204192"/>
      </c:barChart>
      <c:catAx>
        <c:axId val="152520371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5204192"/>
        <c:crosses val="autoZero"/>
        <c:auto val="0"/>
        <c:lblAlgn val="ctr"/>
        <c:lblOffset val="100"/>
        <c:noMultiLvlLbl val="0"/>
      </c:catAx>
      <c:valAx>
        <c:axId val="1525204192"/>
        <c:scaling>
          <c:orientation val="minMax"/>
          <c:max val="106"/>
          <c:min val="100"/>
        </c:scaling>
        <c:delete val="1"/>
        <c:axPos val="l"/>
        <c:numFmt formatCode="#,##0.00" sourceLinked="0"/>
        <c:majorTickMark val="none"/>
        <c:minorTickMark val="none"/>
        <c:tickLblPos val="nextTo"/>
        <c:crossAx val="1525203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71591789123601E-2"/>
          <c:y val="1.3476345437473501E-2"/>
          <c:w val="0.97954788615703703"/>
          <c:h val="0.8742467350100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7B1-4F75-A3B8-BC11B6B25BDB}"/>
              </c:ext>
            </c:extLst>
          </c:dPt>
          <c:dPt>
            <c:idx val="1"/>
            <c:invertIfNegative val="0"/>
            <c:bubble3D val="0"/>
            <c:spPr>
              <a:solidFill>
                <a:srgbClr val="002060"/>
              </a:solidFill>
              <a:ln>
                <a:noFill/>
              </a:ln>
              <a:effectLst/>
            </c:spPr>
            <c:extLst>
              <c:ext xmlns:c16="http://schemas.microsoft.com/office/drawing/2014/chart" uri="{C3380CC4-5D6E-409C-BE32-E72D297353CC}">
                <c16:uniqueId val="{00000003-17B1-4F75-A3B8-BC11B6B25BDB}"/>
              </c:ext>
            </c:extLst>
          </c:dPt>
          <c:dPt>
            <c:idx val="2"/>
            <c:invertIfNegative val="0"/>
            <c:bubble3D val="0"/>
            <c:spPr>
              <a:solidFill>
                <a:srgbClr val="002060"/>
              </a:solidFill>
              <a:ln>
                <a:noFill/>
              </a:ln>
              <a:effectLst/>
            </c:spPr>
            <c:extLst>
              <c:ext xmlns:c16="http://schemas.microsoft.com/office/drawing/2014/chart" uri="{C3380CC4-5D6E-409C-BE32-E72D297353CC}">
                <c16:uniqueId val="{00000005-17B1-4F75-A3B8-BC11B6B25BDB}"/>
              </c:ext>
            </c:extLst>
          </c:dPt>
          <c:dPt>
            <c:idx val="3"/>
            <c:invertIfNegative val="0"/>
            <c:bubble3D val="0"/>
            <c:spPr>
              <a:solidFill>
                <a:srgbClr val="FF0000"/>
              </a:solidFill>
              <a:ln>
                <a:noFill/>
              </a:ln>
              <a:effectLst/>
            </c:spPr>
            <c:extLst>
              <c:ext xmlns:c16="http://schemas.microsoft.com/office/drawing/2014/chart" uri="{C3380CC4-5D6E-409C-BE32-E72D297353CC}">
                <c16:uniqueId val="{00000007-17B1-4F75-A3B8-BC11B6B25BDB}"/>
              </c:ext>
            </c:extLst>
          </c:dPt>
          <c:dPt>
            <c:idx val="4"/>
            <c:invertIfNegative val="0"/>
            <c:bubble3D val="0"/>
            <c:spPr>
              <a:solidFill>
                <a:srgbClr val="FF0000"/>
              </a:solidFill>
              <a:ln>
                <a:noFill/>
              </a:ln>
              <a:effectLst/>
            </c:spPr>
            <c:extLst>
              <c:ext xmlns:c16="http://schemas.microsoft.com/office/drawing/2014/chart" uri="{C3380CC4-5D6E-409C-BE32-E72D297353CC}">
                <c16:uniqueId val="{00000009-17B1-4F75-A3B8-BC11B6B25BDB}"/>
              </c:ext>
            </c:extLst>
          </c:dPt>
          <c:dPt>
            <c:idx val="5"/>
            <c:invertIfNegative val="0"/>
            <c:bubble3D val="0"/>
            <c:spPr>
              <a:solidFill>
                <a:srgbClr val="FF0000"/>
              </a:solidFill>
              <a:ln>
                <a:noFill/>
              </a:ln>
              <a:effectLst/>
            </c:spPr>
            <c:extLst>
              <c:ext xmlns:c16="http://schemas.microsoft.com/office/drawing/2014/chart" uri="{C3380CC4-5D6E-409C-BE32-E72D297353CC}">
                <c16:uniqueId val="{0000000B-17B1-4F75-A3B8-BC11B6B25BDB}"/>
              </c:ext>
            </c:extLst>
          </c:dPt>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IKEJA HOTEL PLC</c:v>
                </c:pt>
                <c:pt idx="1">
                  <c:v>NCR (NIGERIA) PLC</c:v>
                </c:pt>
                <c:pt idx="2">
                  <c:v>U A C N PLC</c:v>
                </c:pt>
                <c:pt idx="3">
                  <c:v>UPDC PLC</c:v>
                </c:pt>
                <c:pt idx="4">
                  <c:v>SUNU ASSURANCES NIGERIA PLC</c:v>
                </c:pt>
                <c:pt idx="5">
                  <c:v>MEYER PLC.</c:v>
                </c:pt>
              </c:strCache>
            </c:strRef>
          </c:cat>
          <c:val>
            <c:numRef>
              <c:f>Sheet1!$B$2:$B$7</c:f>
              <c:numCache>
                <c:formatCode>0.00%</c:formatCode>
                <c:ptCount val="6"/>
                <c:pt idx="0">
                  <c:v>0.45079999999999998</c:v>
                </c:pt>
                <c:pt idx="1">
                  <c:v>0.32969999999999999</c:v>
                </c:pt>
                <c:pt idx="2">
                  <c:v>0.12709999999999999</c:v>
                </c:pt>
                <c:pt idx="3">
                  <c:v>-0.1193</c:v>
                </c:pt>
                <c:pt idx="4">
                  <c:v>-0.14779999999999999</c:v>
                </c:pt>
                <c:pt idx="5">
                  <c:v>-0.18890000000000001</c:v>
                </c:pt>
              </c:numCache>
            </c:numRef>
          </c:val>
          <c:extLst>
            <c:ext xmlns:c16="http://schemas.microsoft.com/office/drawing/2014/chart" uri="{C3380CC4-5D6E-409C-BE32-E72D297353CC}">
              <c16:uniqueId val="{0000000C-17B1-4F75-A3B8-BC11B6B25BDB}"/>
            </c:ext>
          </c:extLst>
        </c:ser>
        <c:dLbls>
          <c:dLblPos val="outEnd"/>
          <c:showLegendKey val="0"/>
          <c:showVal val="1"/>
          <c:showCatName val="0"/>
          <c:showSerName val="0"/>
          <c:showPercent val="0"/>
          <c:showBubbleSize val="0"/>
        </c:dLbls>
        <c:gapWidth val="50"/>
        <c:overlap val="50"/>
        <c:axId val="214502016"/>
        <c:axId val="1325142864"/>
      </c:barChart>
      <c:catAx>
        <c:axId val="214502016"/>
        <c:scaling>
          <c:orientation val="minMax"/>
        </c:scaling>
        <c:delete val="1"/>
        <c:axPos val="b"/>
        <c:numFmt formatCode="General" sourceLinked="1"/>
        <c:majorTickMark val="none"/>
        <c:minorTickMark val="none"/>
        <c:tickLblPos val="nextTo"/>
        <c:crossAx val="1325142864"/>
        <c:crosses val="autoZero"/>
        <c:auto val="1"/>
        <c:lblAlgn val="ctr"/>
        <c:lblOffset val="100"/>
        <c:noMultiLvlLbl val="0"/>
      </c:catAx>
      <c:valAx>
        <c:axId val="1325142864"/>
        <c:scaling>
          <c:orientation val="minMax"/>
        </c:scaling>
        <c:delete val="1"/>
        <c:axPos val="l"/>
        <c:numFmt formatCode="0.00%" sourceLinked="1"/>
        <c:majorTickMark val="none"/>
        <c:minorTickMark val="none"/>
        <c:tickLblPos val="nextTo"/>
        <c:crossAx val="214502016"/>
        <c:crosses val="autoZero"/>
        <c:crossBetween val="between"/>
      </c:valAx>
      <c:spPr>
        <a:noFill/>
        <a:ln>
          <a:noFill/>
        </a:ln>
        <a:effectLst/>
      </c:spPr>
    </c:plotArea>
    <c:plotVisOnly val="1"/>
    <c:dispBlanksAs val="gap"/>
    <c:showDLblsOverMax val="0"/>
    <c:extLst>
      <c:ext uri="{0b15fc19-7d7d-44ad-8c2d-2c3a37ce22c3}">
        <chartProps xmlns="https://web.wps.cn/et/2018/main" chartId="{4fcc2914-d8a7-44c2-92a1-4ae1932626d3}"/>
      </c:ext>
    </c:extLst>
  </c:chart>
  <c:spPr>
    <a:noFill/>
    <a:ln>
      <a:noFill/>
    </a:ln>
    <a:effectLst/>
  </c:spPr>
  <c:txPr>
    <a:bodyPr/>
    <a:lstStyle/>
    <a:p>
      <a:pPr>
        <a:defRPr lang="en-US">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124083627478E-2"/>
          <c:y val="6.9578801710589694E-2"/>
          <c:w val="0.93678160919540199"/>
          <c:h val="0.65743906180538603"/>
        </c:manualLayout>
      </c:layout>
      <c:barChart>
        <c:barDir val="col"/>
        <c:grouping val="clustered"/>
        <c:varyColors val="0"/>
        <c:ser>
          <c:idx val="0"/>
          <c:order val="0"/>
          <c:tx>
            <c:strRef>
              <c:f>Sheet1!$B$1</c:f>
              <c:strCache>
                <c:ptCount val="1"/>
                <c:pt idx="0">
                  <c:v>Performance</c:v>
                </c:pt>
              </c:strCache>
            </c:strRef>
          </c:tx>
          <c:spPr>
            <a:solidFill>
              <a:srgbClr val="FF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0-AD5B-4886-85D2-7A4399D7CB31}"/>
              </c:ext>
            </c:extLst>
          </c:dPt>
          <c:dPt>
            <c:idx val="1"/>
            <c:invertIfNegative val="0"/>
            <c:bubble3D val="0"/>
            <c:extLst>
              <c:ext xmlns:c16="http://schemas.microsoft.com/office/drawing/2014/chart" uri="{C3380CC4-5D6E-409C-BE32-E72D297353CC}">
                <c16:uniqueId val="{00000001-AD5B-4886-85D2-7A4399D7CB31}"/>
              </c:ext>
            </c:extLst>
          </c:dPt>
          <c:dPt>
            <c:idx val="2"/>
            <c:invertIfNegative val="0"/>
            <c:bubble3D val="0"/>
            <c:extLst>
              <c:ext xmlns:c16="http://schemas.microsoft.com/office/drawing/2014/chart" uri="{C3380CC4-5D6E-409C-BE32-E72D297353CC}">
                <c16:uniqueId val="{00000003-AD5B-4886-85D2-7A4399D7CB31}"/>
              </c:ext>
            </c:extLst>
          </c:dPt>
          <c:dPt>
            <c:idx val="3"/>
            <c:invertIfNegative val="0"/>
            <c:bubble3D val="0"/>
            <c:extLst>
              <c:ext xmlns:c16="http://schemas.microsoft.com/office/drawing/2014/chart" uri="{C3380CC4-5D6E-409C-BE32-E72D297353CC}">
                <c16:uniqueId val="{00000005-AD5B-4886-85D2-7A4399D7CB31}"/>
              </c:ext>
            </c:extLst>
          </c:dPt>
          <c:dPt>
            <c:idx val="4"/>
            <c:invertIfNegative val="0"/>
            <c:bubble3D val="0"/>
            <c:extLst>
              <c:ext xmlns:c16="http://schemas.microsoft.com/office/drawing/2014/chart" uri="{C3380CC4-5D6E-409C-BE32-E72D297353CC}">
                <c16:uniqueId val="{00000007-AD5B-4886-85D2-7A4399D7CB31}"/>
              </c:ext>
            </c:extLst>
          </c:dPt>
          <c:dPt>
            <c:idx val="5"/>
            <c:invertIfNegative val="0"/>
            <c:bubble3D val="0"/>
            <c:extLst>
              <c:ext xmlns:c16="http://schemas.microsoft.com/office/drawing/2014/chart" uri="{C3380CC4-5D6E-409C-BE32-E72D297353CC}">
                <c16:uniqueId val="{00000009-AD5B-4886-85D2-7A4399D7CB31}"/>
              </c:ext>
            </c:extLst>
          </c:dPt>
          <c:dLbls>
            <c:spPr>
              <a:noFill/>
              <a:ln>
                <a:noFill/>
              </a:ln>
              <a:effectLst/>
            </c:spPr>
            <c:txPr>
              <a:bodyPr rot="0" spcFirstLastPara="0" vertOverflow="ellipsis" vert="horz" wrap="square" lIns="38100" tIns="19050" rIns="38100" bIns="19050"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NGX Banking</c:v>
                </c:pt>
                <c:pt idx="1">
                  <c:v>NGX Pension</c:v>
                </c:pt>
                <c:pt idx="2">
                  <c:v>NGX Insurance</c:v>
                </c:pt>
                <c:pt idx="3">
                  <c:v>NGX Oil/Gas</c:v>
                </c:pt>
                <c:pt idx="4">
                  <c:v>NGX Consumer Good</c:v>
                </c:pt>
                <c:pt idx="5">
                  <c:v>NGX Industrial goods</c:v>
                </c:pt>
              </c:strCache>
            </c:strRef>
          </c:cat>
          <c:val>
            <c:numRef>
              <c:f>Sheet1!$B$2:$B$7</c:f>
              <c:numCache>
                <c:formatCode>0.00%</c:formatCode>
                <c:ptCount val="6"/>
                <c:pt idx="0">
                  <c:v>6.7000000000000002E-3</c:v>
                </c:pt>
                <c:pt idx="1">
                  <c:v>-1E-4</c:v>
                </c:pt>
                <c:pt idx="2">
                  <c:v>-6.9999999999999999E-4</c:v>
                </c:pt>
                <c:pt idx="3">
                  <c:v>-2.3E-3</c:v>
                </c:pt>
                <c:pt idx="4">
                  <c:v>-7.0000000000000001E-3</c:v>
                </c:pt>
                <c:pt idx="5">
                  <c:v>-1.9199999999999998E-2</c:v>
                </c:pt>
              </c:numCache>
            </c:numRef>
          </c:val>
          <c:extLst>
            <c:ext xmlns:c16="http://schemas.microsoft.com/office/drawing/2014/chart" uri="{C3380CC4-5D6E-409C-BE32-E72D297353CC}">
              <c16:uniqueId val="{0000000A-AD5B-4886-85D2-7A4399D7CB31}"/>
            </c:ext>
          </c:extLst>
        </c:ser>
        <c:dLbls>
          <c:showLegendKey val="0"/>
          <c:showVal val="1"/>
          <c:showCatName val="0"/>
          <c:showSerName val="0"/>
          <c:showPercent val="0"/>
          <c:showBubbleSize val="0"/>
        </c:dLbls>
        <c:gapWidth val="59"/>
        <c:overlap val="-44"/>
        <c:axId val="214510176"/>
        <c:axId val="1325145344"/>
      </c:barChart>
      <c:catAx>
        <c:axId val="214510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crossAx val="1325145344"/>
        <c:crosses val="autoZero"/>
        <c:auto val="1"/>
        <c:lblAlgn val="ctr"/>
        <c:lblOffset val="100"/>
        <c:noMultiLvlLbl val="0"/>
      </c:catAx>
      <c:valAx>
        <c:axId val="1325145344"/>
        <c:scaling>
          <c:orientation val="minMax"/>
        </c:scaling>
        <c:delete val="1"/>
        <c:axPos val="l"/>
        <c:numFmt formatCode="0.00%" sourceLinked="1"/>
        <c:majorTickMark val="none"/>
        <c:minorTickMark val="none"/>
        <c:tickLblPos val="nextTo"/>
        <c:crossAx val="214510176"/>
        <c:crosses val="autoZero"/>
        <c:crossBetween val="between"/>
      </c:valAx>
      <c:spPr>
        <a:noFill/>
        <a:ln>
          <a:noFill/>
        </a:ln>
        <a:effectLst/>
      </c:spPr>
    </c:plotArea>
    <c:plotVisOnly val="1"/>
    <c:dispBlanksAs val="gap"/>
    <c:showDLblsOverMax val="0"/>
    <c:extLst>
      <c:ext uri="{0b15fc19-7d7d-44ad-8c2d-2c3a37ce22c3}">
        <chartProps xmlns="https://web.wps.cn/et/2018/main" chartId="{bbb52ce5-830b-471c-891b-cba0d99dadde}"/>
      </c:ext>
    </c:extLst>
  </c:chart>
  <c:spPr>
    <a:noFill/>
    <a:ln>
      <a:noFill/>
    </a:ln>
    <a:effectLst/>
  </c:spPr>
  <c:txPr>
    <a:bodyPr anchor="ctr" anchorCtr="0"/>
    <a:lstStyle/>
    <a:p>
      <a:pPr>
        <a:defRPr lang="en-GB">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82588"/>
          </a:xfrm>
          <a:prstGeom prst="rect">
            <a:avLst/>
          </a:prstGeom>
        </p:spPr>
        <p:txBody>
          <a:bodyPr vert="horz" lIns="91440" tIns="45720" rIns="91440" bIns="45720" rtlCol="0"/>
          <a:lstStyle>
            <a:lvl1pPr algn="r">
              <a:defRPr sz="1200"/>
            </a:lvl1pPr>
          </a:lstStyle>
          <a:p>
            <a:fld id="{03598190-4AA2-4802-A8A4-E52996F9F854}" type="datetimeFigureOut">
              <a:rPr lang="en-US" smtClean="0"/>
              <a:t>01-Dec-25</a:t>
            </a:fld>
            <a:endParaRPr lang="en-US"/>
          </a:p>
        </p:txBody>
      </p:sp>
      <p:sp>
        <p:nvSpPr>
          <p:cNvPr id="4" name="Footer Placeholder 3"/>
          <p:cNvSpPr>
            <a:spLocks noGrp="1"/>
          </p:cNvSpPr>
          <p:nvPr>
            <p:ph type="ftr" sz="quarter" idx="2"/>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256463"/>
            <a:ext cx="4632325" cy="382587"/>
          </a:xfrm>
          <a:prstGeom prst="rect">
            <a:avLst/>
          </a:prstGeom>
        </p:spPr>
        <p:txBody>
          <a:bodyPr vert="horz" lIns="91440" tIns="45720" rIns="91440" bIns="45720" rtlCol="0" anchor="b"/>
          <a:lstStyle>
            <a:lvl1pPr algn="r">
              <a:defRPr sz="1200"/>
            </a:lvl1pPr>
          </a:lstStyle>
          <a:p>
            <a:fld id="{8818EB7C-2F99-40C0-A8B4-7E880B0D302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82588"/>
          </a:xfrm>
          <a:prstGeom prst="rect">
            <a:avLst/>
          </a:prstGeom>
        </p:spPr>
        <p:txBody>
          <a:bodyPr vert="horz" lIns="91440" tIns="45720" rIns="91440" bIns="45720" rtlCol="0"/>
          <a:lstStyle>
            <a:lvl1pPr algn="r">
              <a:defRPr sz="1200"/>
            </a:lvl1pPr>
          </a:lstStyle>
          <a:p>
            <a:fld id="{50C06D18-1F54-404B-9F28-D3877FC25039}" type="datetimeFigureOut">
              <a:rPr lang="en-US" smtClean="0"/>
              <a:t>01-Dec-25</a:t>
            </a:fld>
            <a:endParaRPr lang="en-US"/>
          </a:p>
        </p:txBody>
      </p:sp>
      <p:sp>
        <p:nvSpPr>
          <p:cNvPr id="4" name="Slide Image Placeholder 3"/>
          <p:cNvSpPr>
            <a:spLocks noGrp="1" noRot="1" noChangeAspect="1"/>
          </p:cNvSpPr>
          <p:nvPr>
            <p:ph type="sldImg" idx="2"/>
          </p:nvPr>
        </p:nvSpPr>
        <p:spPr>
          <a:xfrm>
            <a:off x="3541713" y="955675"/>
            <a:ext cx="3609975" cy="2578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76650"/>
            <a:ext cx="8553450" cy="30083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256463"/>
            <a:ext cx="4632325" cy="382587"/>
          </a:xfrm>
          <a:prstGeom prst="rect">
            <a:avLst/>
          </a:prstGeom>
        </p:spPr>
        <p:txBody>
          <a:bodyPr vert="horz" lIns="91440" tIns="45720" rIns="91440" bIns="45720" rtlCol="0" anchor="b"/>
          <a:lstStyle>
            <a:lvl1pPr algn="r">
              <a:defRPr sz="1200"/>
            </a:lvl1pPr>
          </a:lstStyle>
          <a:p>
            <a:fld id="{45164F5B-CC76-4FDC-99F1-60EA0EAF4F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3AA3-E753-846C-26CA-E416E60FF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2F0F8-57EA-3DAE-2AD6-B3EF9A4767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E56B9F-491C-FCDB-170A-F7DCAC0A1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0BFA2-1978-87D9-68E8-EB8E706ECE08}"/>
              </a:ext>
            </a:extLst>
          </p:cNvPr>
          <p:cNvSpPr>
            <a:spLocks noGrp="1"/>
          </p:cNvSpPr>
          <p:nvPr>
            <p:ph type="sldNum" sz="quarter" idx="5"/>
          </p:nvPr>
        </p:nvSpPr>
        <p:spPr/>
        <p:txBody>
          <a:bodyPr/>
          <a:lstStyle/>
          <a:p>
            <a:fld id="{45164F5B-CC76-4FDC-99F1-60EA0EAF4F06}" type="slidenum">
              <a:rPr lang="en-US" smtClean="0"/>
              <a:t>9</a:t>
            </a:fld>
            <a:endParaRPr lang="en-US"/>
          </a:p>
        </p:txBody>
      </p:sp>
    </p:spTree>
    <p:extLst>
      <p:ext uri="{BB962C8B-B14F-4D97-AF65-F5344CB8AC3E}">
        <p14:creationId xmlns:p14="http://schemas.microsoft.com/office/powerpoint/2010/main" val="56657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78F4-95B4-A913-E354-EA5C47DB8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AF7DC-DD6D-D43E-6FCD-F1C6B29B03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2C7D89-DD5C-037A-F73A-1B95E1E039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2C931-E401-7864-C442-2A652C55A8A7}"/>
              </a:ext>
            </a:extLst>
          </p:cNvPr>
          <p:cNvSpPr>
            <a:spLocks noGrp="1"/>
          </p:cNvSpPr>
          <p:nvPr>
            <p:ph type="sldNum" sz="quarter" idx="5"/>
          </p:nvPr>
        </p:nvSpPr>
        <p:spPr/>
        <p:txBody>
          <a:bodyPr/>
          <a:lstStyle/>
          <a:p>
            <a:fld id="{45164F5B-CC76-4FDC-99F1-60EA0EAF4F06}" type="slidenum">
              <a:rPr lang="en-US" smtClean="0"/>
              <a:t>10</a:t>
            </a:fld>
            <a:endParaRPr lang="en-US"/>
          </a:p>
        </p:txBody>
      </p:sp>
    </p:spTree>
    <p:extLst>
      <p:ext uri="{BB962C8B-B14F-4D97-AF65-F5344CB8AC3E}">
        <p14:creationId xmlns:p14="http://schemas.microsoft.com/office/powerpoint/2010/main" val="294037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100"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45164F5B-CC76-4FDC-99F1-60EA0EAF4F06}"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g object 16"/>
          <p:cNvPicPr/>
          <p:nvPr/>
        </p:nvPicPr>
        <p:blipFill>
          <a:blip r:embed="rId3" cstate="print"/>
          <a:stretch>
            <a:fillRect/>
          </a:stretch>
        </p:blipFill>
        <p:spPr>
          <a:xfrm>
            <a:off x="12700" y="0"/>
            <a:ext cx="10680445" cy="7614671"/>
          </a:xfrm>
          <a:prstGeom prst="rect">
            <a:avLst/>
          </a:prstGeom>
        </p:spPr>
      </p:pic>
      <p:sp>
        <p:nvSpPr>
          <p:cNvPr id="2" name="Holder 2"/>
          <p:cNvSpPr>
            <a:spLocks noGrp="1"/>
          </p:cNvSpPr>
          <p:nvPr>
            <p:ph type="ctrTitle"/>
          </p:nvPr>
        </p:nvSpPr>
        <p:spPr>
          <a:xfrm>
            <a:off x="558825" y="1547019"/>
            <a:ext cx="9575749" cy="429894"/>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p>
        </p:txBody>
      </p:sp>
      <p:sp>
        <p:nvSpPr>
          <p:cNvPr id="3" name="Holder 3"/>
          <p:cNvSpPr>
            <a:spLocks noGrp="1"/>
          </p:cNvSpPr>
          <p:nvPr>
            <p:ph type="subTitle" idx="4"/>
          </p:nvPr>
        </p:nvSpPr>
        <p:spPr>
          <a:xfrm>
            <a:off x="1604010" y="4277868"/>
            <a:ext cx="7485380" cy="1909762"/>
          </a:xfrm>
          <a:prstGeom prst="rect">
            <a:avLst/>
          </a:prstGeom>
        </p:spPr>
        <p:txBody>
          <a:bodyPr wrap="square" lIns="0" tIns="0" rIns="0" bIns="0">
            <a:spAutoFit/>
          </a:bodyPr>
          <a:lstStyle>
            <a:lvl1pPr>
              <a:defRPr/>
            </a:lvl1pPr>
          </a:lstStyle>
          <a:p>
            <a:r>
              <a:rPr lang="en-US"/>
              <a:t>Click to edit Master subtitle style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01-Dec-25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object 3"/>
          <p:cNvPicPr/>
          <p:nvPr userDrawn="1"/>
        </p:nvPicPr>
        <p:blipFill>
          <a:blip r:embed="rId2" cstate="print"/>
          <a:stretch>
            <a:fillRect/>
          </a:stretch>
        </p:blipFill>
        <p:spPr>
          <a:xfrm>
            <a:off x="0" y="-3429"/>
            <a:ext cx="10693145" cy="7632954"/>
          </a:xfrm>
          <a:prstGeom prst="rect">
            <a:avLst/>
          </a:prstGeom>
        </p:spPr>
      </p:pic>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a:xfrm>
            <a:off x="3635756" y="7104316"/>
            <a:ext cx="3421888" cy="276999"/>
          </a:xfrm>
        </p:spPr>
        <p:txBody>
          <a:bodyPr lIns="0" tIns="0" rIns="0" bIns="0"/>
          <a:lstStyle>
            <a:lvl1pPr algn="ctr">
              <a:defRPr b="1">
                <a:solidFill>
                  <a:srgbClr val="002060"/>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01-Dec-25</a:t>
            </a:fld>
            <a:endParaRPr lang="en-US"/>
          </a:p>
        </p:txBody>
      </p:sp>
      <p:sp>
        <p:nvSpPr>
          <p:cNvPr id="6" name="Holder 6"/>
          <p:cNvSpPr>
            <a:spLocks noGrp="1"/>
          </p:cNvSpPr>
          <p:nvPr>
            <p:ph type="sldNum" sz="quarter" idx="7"/>
          </p:nvPr>
        </p:nvSpPr>
        <p:spPr>
          <a:xfrm>
            <a:off x="7699248" y="7104316"/>
            <a:ext cx="2459482" cy="276999"/>
          </a:xfrm>
        </p:spPr>
        <p:txBody>
          <a:bodyPr lIns="0" tIns="0" rIns="0" bIns="0"/>
          <a:lstStyle>
            <a:lvl1pPr algn="r">
              <a:defRPr>
                <a:solidFill>
                  <a:srgbClr val="002060"/>
                </a:solidFill>
              </a:defRPr>
            </a:lvl1pPr>
          </a:lstStyle>
          <a:p>
            <a:fld id="{B6F15528-21DE-4FAA-801E-634DDDAF4B2B}" type="slidenum">
              <a:rPr lang="en-US" smtClean="0"/>
              <a:t>‹#›</a:t>
            </a:fld>
            <a:endParaRPr lang="en-US"/>
          </a:p>
        </p:txBody>
      </p:sp>
      <p:pic>
        <p:nvPicPr>
          <p:cNvPr id="9" name="Picture 8"/>
          <p:cNvPicPr>
            <a:picLocks noChangeAspect="1"/>
          </p:cNvPicPr>
          <p:nvPr userDrawn="1"/>
        </p:nvPicPr>
        <p:blipFill rotWithShape="1">
          <a:blip r:embed="rId3"/>
          <a:srcRect l="21653" t="28188" r="44872" b="32164"/>
          <a:stretch>
            <a:fillRect/>
          </a:stretch>
        </p:blipFill>
        <p:spPr bwMode="auto">
          <a:xfrm>
            <a:off x="9398001" y="6749534"/>
            <a:ext cx="1282700" cy="854591"/>
          </a:xfrm>
          <a:prstGeom prst="rect">
            <a:avLst/>
          </a:prstGeom>
          <a:solidFill>
            <a:schemeClr val="bg1"/>
          </a:solid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sz="half" idx="2"/>
          </p:nvPr>
        </p:nvSpPr>
        <p:spPr>
          <a:xfrm>
            <a:off x="534670"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507101"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01-Dec-25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pic>
        <p:nvPicPr>
          <p:cNvPr id="8" name="object 3"/>
          <p:cNvPicPr/>
          <p:nvPr userDrawn="1"/>
        </p:nvPicPr>
        <p:blipFill>
          <a:blip r:embed="rId2" cstate="print"/>
          <a:stretch>
            <a:fillRect/>
          </a:stretch>
        </p:blipFill>
        <p:spPr>
          <a:xfrm>
            <a:off x="0" y="-3429"/>
            <a:ext cx="10693145" cy="7632954"/>
          </a:xfrm>
          <a:prstGeom prst="rect">
            <a:avLst/>
          </a:prstGeom>
        </p:spPr>
      </p:pic>
      <p:pic>
        <p:nvPicPr>
          <p:cNvPr id="9" name="Picture 8"/>
          <p:cNvPicPr>
            <a:picLocks noChangeAspect="1"/>
          </p:cNvPicPr>
          <p:nvPr userDrawn="1"/>
        </p:nvPicPr>
        <p:blipFill rotWithShape="1">
          <a:blip r:embed="rId3"/>
          <a:srcRect l="21653" t="28188" r="44872" b="32164"/>
          <a:stretch>
            <a:fillRect/>
          </a:stretch>
        </p:blipFill>
        <p:spPr bwMode="auto">
          <a:xfrm>
            <a:off x="9568063" y="6862837"/>
            <a:ext cx="1112637" cy="741288"/>
          </a:xfrm>
          <a:prstGeom prst="rect">
            <a:avLst/>
          </a:prstGeom>
          <a:solidFill>
            <a:schemeClr val="bg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66" b="2565"/>
          <a:stretch>
            <a:fillRect/>
          </a:stretch>
        </p:blipFill>
        <p:spPr bwMode="auto">
          <a:xfrm>
            <a:off x="0" y="-219075"/>
            <a:ext cx="10693400" cy="7829549"/>
          </a:xfrm>
          <a:prstGeom prst="rect">
            <a:avLst/>
          </a:prstGeom>
          <a:noFill/>
          <a:ln>
            <a:noFill/>
          </a:ln>
        </p:spPr>
      </p:pic>
      <p:sp>
        <p:nvSpPr>
          <p:cNvPr id="9" name="Rectangle 8"/>
          <p:cNvSpPr/>
          <p:nvPr userDrawn="1"/>
        </p:nvSpPr>
        <p:spPr>
          <a:xfrm>
            <a:off x="221481" y="2986028"/>
            <a:ext cx="4515617" cy="2656934"/>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rot="5400000">
            <a:off x="1634133" y="4145562"/>
            <a:ext cx="1468829" cy="4737099"/>
            <a:chOff x="1880553" y="1184159"/>
            <a:chExt cx="3347050" cy="5112000"/>
          </a:xfrm>
        </p:grpSpPr>
        <p:cxnSp>
          <p:nvCxnSpPr>
            <p:cNvPr id="11" name="Straight Connector 10"/>
            <p:cNvCxnSpPr/>
            <p:nvPr/>
          </p:nvCxnSpPr>
          <p:spPr>
            <a:xfrm>
              <a:off x="1880554" y="1184159"/>
              <a:ext cx="3347049"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675447"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671603"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grpSp>
      <p:sp>
        <p:nvSpPr>
          <p:cNvPr id="14" name="TextBox 13"/>
          <p:cNvSpPr txBox="1"/>
          <p:nvPr userDrawn="1"/>
        </p:nvSpPr>
        <p:spPr>
          <a:xfrm>
            <a:off x="707363" y="5981726"/>
            <a:ext cx="1867868" cy="369332"/>
          </a:xfrm>
          <a:prstGeom prst="rect">
            <a:avLst/>
          </a:prstGeom>
          <a:noFill/>
        </p:spPr>
        <p:txBody>
          <a:bodyPr wrap="square" rtlCol="0">
            <a:spAutoFit/>
          </a:bodyPr>
          <a:lstStyle/>
          <a:p>
            <a:r>
              <a:rPr lang="en-GB" dirty="0">
                <a:solidFill>
                  <a:srgbClr val="FFC000"/>
                </a:solidFill>
                <a:latin typeface="Corbel" panose="020B0503020204020204" pitchFamily="34" charset="0"/>
              </a:rPr>
              <a:t>PREPARED BY: </a:t>
            </a:r>
            <a:endParaRPr lang="en-US" dirty="0">
              <a:solidFill>
                <a:srgbClr val="FFC000"/>
              </a:solidFill>
              <a:latin typeface="Corbel" panose="020B05030202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8"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01-Dec-25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5" name="Holder 4"/>
          <p:cNvSpPr txBox="1"/>
          <p:nvPr userDrawn="1"/>
        </p:nvSpPr>
        <p:spPr>
          <a:xfrm>
            <a:off x="7851648" y="7256716"/>
            <a:ext cx="2459482" cy="38195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pic>
        <p:nvPicPr>
          <p:cNvPr id="6" name="object 3"/>
          <p:cNvPicPr/>
          <p:nvPr userDrawn="1"/>
        </p:nvPicPr>
        <p:blipFill>
          <a:blip r:embed="rId3" cstate="print"/>
          <a:stretch>
            <a:fillRect/>
          </a:stretch>
        </p:blipFill>
        <p:spPr>
          <a:xfrm>
            <a:off x="0" y="-3429"/>
            <a:ext cx="10693145" cy="7632954"/>
          </a:xfrm>
          <a:prstGeom prst="rect">
            <a:avLst/>
          </a:prstGeom>
        </p:spPr>
      </p:pic>
      <p:pic>
        <p:nvPicPr>
          <p:cNvPr id="7" name="Picture 6"/>
          <p:cNvPicPr>
            <a:picLocks noChangeAspect="1"/>
          </p:cNvPicPr>
          <p:nvPr userDrawn="1"/>
        </p:nvPicPr>
        <p:blipFill rotWithShape="1">
          <a:blip r:embed="rId4"/>
          <a:srcRect l="21653" t="28188" r="44872" b="32164"/>
          <a:stretch>
            <a:fillRect/>
          </a:stretch>
        </p:blipFill>
        <p:spPr bwMode="auto">
          <a:xfrm>
            <a:off x="9568063" y="6862837"/>
            <a:ext cx="1112637" cy="741288"/>
          </a:xfrm>
          <a:prstGeom prst="rect">
            <a:avLst/>
          </a:prstGeom>
          <a:solidFill>
            <a:schemeClr val="bg1"/>
          </a:solidFill>
          <a:ln>
            <a:noFill/>
          </a:ln>
        </p:spPr>
      </p:pic>
      <p:sp>
        <p:nvSpPr>
          <p:cNvPr id="9" name="Holder 6"/>
          <p:cNvSpPr txBox="1"/>
          <p:nvPr userDrawn="1"/>
        </p:nvSpPr>
        <p:spPr>
          <a:xfrm>
            <a:off x="4116959" y="7324725"/>
            <a:ext cx="2459482" cy="215444"/>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b="1" smtClean="0">
                <a:latin typeface="Corbel" panose="020B0503020204020204" pitchFamily="34" charset="0"/>
              </a:rPr>
              <a:t>‹#›</a:t>
            </a:fld>
            <a:endParaRPr lang="en-US" sz="1400" b="1">
              <a:latin typeface="Corbel" panose="020B05030202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5562"/>
            <a:ext cx="9624060" cy="122224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56981"/>
            <a:ext cx="9624060"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104316"/>
            <a:ext cx="3421888" cy="38195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104316"/>
            <a:ext cx="2459482" cy="38195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01-Dec-25</a:t>
            </a:fld>
            <a:endParaRPr lang="en-US"/>
          </a:p>
        </p:txBody>
      </p:sp>
      <p:sp>
        <p:nvSpPr>
          <p:cNvPr id="6" name="Holder 6"/>
          <p:cNvSpPr>
            <a:spLocks noGrp="1"/>
          </p:cNvSpPr>
          <p:nvPr>
            <p:ph type="sldNum" sz="quarter" idx="7"/>
          </p:nvPr>
        </p:nvSpPr>
        <p:spPr>
          <a:xfrm>
            <a:off x="7699248" y="7104316"/>
            <a:ext cx="2459482" cy="38195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3.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chart" Target="../charts/chart4.xml"/><Relationship Id="rId7" Type="http://schemas.openxmlformats.org/officeDocument/2006/relationships/chart" Target="../charts/chart5.xml"/><Relationship Id="rId12"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0.png"/><Relationship Id="rId5" Type="http://schemas.microsoft.com/office/2007/relationships/hdphoto" Target="../media/hdphoto3.wdp"/><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www.wealthbridg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hart" Target="../charts/char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53" t="28188" r="44872" b="32164"/>
          <a:stretch>
            <a:fillRect/>
          </a:stretch>
        </p:blipFill>
        <p:spPr bwMode="auto">
          <a:xfrm>
            <a:off x="2423186" y="5887386"/>
            <a:ext cx="965723" cy="64340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224287" y="3899140"/>
            <a:ext cx="4192438" cy="830997"/>
          </a:xfrm>
          <a:prstGeom prst="rect">
            <a:avLst/>
          </a:prstGeom>
          <a:noFill/>
        </p:spPr>
        <p:txBody>
          <a:bodyPr wrap="square" rtlCol="0">
            <a:spAutoFit/>
          </a:bodyPr>
          <a:lstStyle/>
          <a:p>
            <a:pPr algn="ctr"/>
            <a:r>
              <a:rPr lang="en-GB" sz="2400" b="1" dirty="0">
                <a:solidFill>
                  <a:schemeClr val="bg1"/>
                </a:solidFill>
                <a:latin typeface="Corbel" panose="020B0503020204020204" pitchFamily="34" charset="0"/>
              </a:rPr>
              <a:t>WEEKLY </a:t>
            </a:r>
          </a:p>
          <a:p>
            <a:pPr algn="ctr"/>
            <a:r>
              <a:rPr lang="en-GB" sz="2400" b="1" dirty="0">
                <a:solidFill>
                  <a:schemeClr val="bg1"/>
                </a:solidFill>
                <a:latin typeface="Corbel" panose="020B0503020204020204" pitchFamily="34" charset="0"/>
              </a:rPr>
              <a:t>BRIEF</a:t>
            </a:r>
            <a:endParaRPr lang="en-US" sz="2400" b="1" dirty="0">
              <a:solidFill>
                <a:schemeClr val="bg1"/>
              </a:solidFill>
              <a:latin typeface="Corbel" panose="020B0503020204020204" pitchFamily="34" charset="0"/>
            </a:endParaRPr>
          </a:p>
        </p:txBody>
      </p:sp>
      <p:cxnSp>
        <p:nvCxnSpPr>
          <p:cNvPr id="4" name="Straight Connector 3"/>
          <p:cNvCxnSpPr/>
          <p:nvPr/>
        </p:nvCxnSpPr>
        <p:spPr>
          <a:xfrm>
            <a:off x="707363" y="488255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7363" y="384738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7500" y="4999594"/>
            <a:ext cx="4343399" cy="369332"/>
          </a:xfrm>
          <a:prstGeom prst="rect">
            <a:avLst/>
          </a:prstGeom>
          <a:solidFill>
            <a:schemeClr val="tx2">
              <a:lumMod val="50000"/>
            </a:schemeClr>
          </a:solidFill>
        </p:spPr>
        <p:txBody>
          <a:bodyPr wrap="square" rtlCol="0">
            <a:spAutoFit/>
          </a:bodyPr>
          <a:lstStyle/>
          <a:p>
            <a:pPr algn="ctr"/>
            <a:r>
              <a:rPr lang="en-GB" b="1" dirty="0">
                <a:solidFill>
                  <a:srgbClr val="FFC000"/>
                </a:solidFill>
                <a:latin typeface="Corbel" panose="020B0503020204020204" pitchFamily="34" charset="0"/>
              </a:rPr>
              <a:t>24th November – 2</a:t>
            </a:r>
            <a:r>
              <a:rPr lang="en-US" b="1" dirty="0">
                <a:solidFill>
                  <a:srgbClr val="FFC000"/>
                </a:solidFill>
                <a:latin typeface="Corbel" panose="020B0503020204020204" pitchFamily="34" charset="0"/>
              </a:rPr>
              <a:t>8th </a:t>
            </a:r>
            <a:r>
              <a:rPr lang="en-GB" b="1" dirty="0">
                <a:solidFill>
                  <a:srgbClr val="FFC000"/>
                </a:solidFill>
                <a:latin typeface="Corbel" panose="020B0503020204020204" pitchFamily="34" charset="0"/>
              </a:rPr>
              <a:t>November 2025</a:t>
            </a:r>
            <a:endParaRPr lang="en-US" b="1" dirty="0">
              <a:solidFill>
                <a:srgbClr val="FFC000"/>
              </a:solidFill>
              <a:latin typeface="Corbel" panose="020B0503020204020204" pitchFamily="34" charset="0"/>
            </a:endParaRPr>
          </a:p>
        </p:txBody>
      </p:sp>
      <p:sp>
        <p:nvSpPr>
          <p:cNvPr id="7" name="TextBox 6"/>
          <p:cNvSpPr txBox="1"/>
          <p:nvPr/>
        </p:nvSpPr>
        <p:spPr>
          <a:xfrm>
            <a:off x="1536700" y="6599573"/>
            <a:ext cx="2802356" cy="646331"/>
          </a:xfrm>
          <a:prstGeom prst="rect">
            <a:avLst/>
          </a:prstGeom>
          <a:noFill/>
        </p:spPr>
        <p:txBody>
          <a:bodyPr wrap="square" rtlCol="0">
            <a:spAutoFit/>
          </a:bodyPr>
          <a:lstStyle/>
          <a:p>
            <a:pPr algn="ctr"/>
            <a:r>
              <a:rPr lang="en-US" b="1" dirty="0">
                <a:solidFill>
                  <a:schemeClr val="bg1"/>
                </a:solidFill>
                <a:latin typeface="Corbel" panose="020B0503020204020204" pitchFamily="34" charset="0"/>
              </a:rPr>
              <a:t>Wealthbridge Economic Advisory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3216-8EAF-AACC-98D4-46C69681064A}"/>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E92F2608-F80B-61BB-803A-03CA797E9C1C}"/>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10</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A61C2961-E3BB-FD1F-2B24-C92221D6C757}"/>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85FB4034-882A-7BBA-6B63-6AB0E902DFB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5FD2B514-9114-4D47-0D9D-5EA61CAD2039}"/>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a:extLst>
              <a:ext uri="{FF2B5EF4-FFF2-40B4-BE49-F238E27FC236}">
                <a16:creationId xmlns:a16="http://schemas.microsoft.com/office/drawing/2014/main" id="{F8B0B5EA-8E8E-B525-C11F-0C2BCDB54B4E}"/>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0A221511-580D-30CB-5E5D-60D204377DB8}"/>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Private Sector Credit Surges by N1.89trn Following September Rate Cut</a:t>
            </a:r>
          </a:p>
        </p:txBody>
      </p:sp>
      <p:sp>
        <p:nvSpPr>
          <p:cNvPr id="10" name="TextBox 9">
            <a:extLst>
              <a:ext uri="{FF2B5EF4-FFF2-40B4-BE49-F238E27FC236}">
                <a16:creationId xmlns:a16="http://schemas.microsoft.com/office/drawing/2014/main" id="{DE5CFFC1-B721-E52A-F13B-BA6524F18EA1}"/>
              </a:ext>
            </a:extLst>
          </p:cNvPr>
          <p:cNvSpPr txBox="1"/>
          <p:nvPr/>
        </p:nvSpPr>
        <p:spPr>
          <a:xfrm>
            <a:off x="2222500" y="1685925"/>
            <a:ext cx="8140847" cy="2031325"/>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Credit to Nigeria’s private sector rose sharply in October 2025 to N74.41 trillion, up 2.6% month-on-month from September, marking the strongest monthly gain in 2025 following the CBN’s 50bps MPR cut.</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On a year-on-year basis, growth was modest at 0.46%, indicating that while annual credit levels are near last year’s figures, the short-term rebound reflects improved liquidity and easing inflation conditions.</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T</a:t>
            </a:r>
            <a:r>
              <a:rPr lang="en-US" altLang="en-US" sz="1400" b="0" i="0" dirty="0">
                <a:effectLst/>
                <a:latin typeface="Corbel" panose="020B0503020204020204" pitchFamily="34" charset="0"/>
              </a:rPr>
              <a:t>his trajectory shows that tight monetary conditions and liquidity swings held back private credit for much of the year, while the September rate cut appears to have triggered a fresh but still fragile lending impulse in October. </a:t>
            </a:r>
          </a:p>
        </p:txBody>
      </p:sp>
      <p:sp>
        <p:nvSpPr>
          <p:cNvPr id="6" name="Rectangle 5">
            <a:extLst>
              <a:ext uri="{FF2B5EF4-FFF2-40B4-BE49-F238E27FC236}">
                <a16:creationId xmlns:a16="http://schemas.microsoft.com/office/drawing/2014/main" id="{A38916C4-AE5B-A699-BD2D-9683B3AFC62A}"/>
              </a:ext>
            </a:extLst>
          </p:cNvPr>
          <p:cNvSpPr/>
          <p:nvPr/>
        </p:nvSpPr>
        <p:spPr>
          <a:xfrm>
            <a:off x="202186" y="3652502"/>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NNPC Reports N5tn Revenue Despite Drop in Crude Output</a:t>
            </a:r>
          </a:p>
        </p:txBody>
      </p:sp>
      <p:sp>
        <p:nvSpPr>
          <p:cNvPr id="7" name="TextBox 6">
            <a:extLst>
              <a:ext uri="{FF2B5EF4-FFF2-40B4-BE49-F238E27FC236}">
                <a16:creationId xmlns:a16="http://schemas.microsoft.com/office/drawing/2014/main" id="{A52BCEDB-DFBD-425D-0E43-58BA1D3A1008}"/>
              </a:ext>
            </a:extLst>
          </p:cNvPr>
          <p:cNvSpPr txBox="1"/>
          <p:nvPr/>
        </p:nvSpPr>
        <p:spPr>
          <a:xfrm>
            <a:off x="2222500" y="4204448"/>
            <a:ext cx="8140847" cy="2462213"/>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 Nigerian National Petroleum Company posted N5.07 trillion in revenue and N447 billion profit after tax in October 2025 even as the country’s crude oil and condensate production fell to its lowest point in 10 months.</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report, released on Saturday, said the country pumped 1.58 million barrels per day of crude oil and condensates in October, slipping down from 1.61mbpd in September.</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NNPC Limited also announced its financial performance for the full year ended 2024, reporting a Profit After Tax of ₦5.4 trillion on revenue of ₦45.1 trillion. The results, shared during its earnings call with analysts, underscore a year of strong operational delivery. </a:t>
            </a:r>
          </a:p>
          <a:p>
            <a:pPr marL="285750" indent="-285750" algn="just">
              <a:buFont typeface="Wingdings" panose="05000000000000000000" pitchFamily="2" charset="2"/>
              <a:buChar char="q"/>
            </a:pPr>
            <a:endParaRPr lang="en-US" altLang="en-US" sz="1400" b="0" i="0" dirty="0">
              <a:effectLst/>
              <a:latin typeface="Corbel" panose="020B0503020204020204" pitchFamily="34" charset="0"/>
            </a:endParaRPr>
          </a:p>
        </p:txBody>
      </p:sp>
      <p:pic>
        <p:nvPicPr>
          <p:cNvPr id="3" name="Picture 2" descr="Coat of arms of Nigeria - Wikipedia">
            <a:extLst>
              <a:ext uri="{FF2B5EF4-FFF2-40B4-BE49-F238E27FC236}">
                <a16:creationId xmlns:a16="http://schemas.microsoft.com/office/drawing/2014/main" id="{07AE3F1C-A5EA-418E-F2FA-13CEDDCAE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1901776"/>
            <a:ext cx="1335438" cy="1129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2A9E143-1842-B157-CF01-383A7183885F}"/>
              </a:ext>
            </a:extLst>
          </p:cNvPr>
          <p:cNvPicPr>
            <a:picLocks noChangeAspect="1"/>
          </p:cNvPicPr>
          <p:nvPr/>
        </p:nvPicPr>
        <p:blipFill>
          <a:blip r:embed="rId6"/>
          <a:stretch>
            <a:fillRect/>
          </a:stretch>
        </p:blipFill>
        <p:spPr>
          <a:xfrm>
            <a:off x="241301" y="4655134"/>
            <a:ext cx="1981200" cy="1219200"/>
          </a:xfrm>
          <a:prstGeom prst="rect">
            <a:avLst/>
          </a:prstGeom>
        </p:spPr>
      </p:pic>
    </p:spTree>
    <p:extLst>
      <p:ext uri="{BB962C8B-B14F-4D97-AF65-F5344CB8AC3E}">
        <p14:creationId xmlns:p14="http://schemas.microsoft.com/office/powerpoint/2010/main" val="254928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678904980"/>
              </p:ext>
            </p:extLst>
          </p:nvPr>
        </p:nvGraphicFramePr>
        <p:xfrm>
          <a:off x="6271020" y="4832125"/>
          <a:ext cx="4142408" cy="2555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5444" y="1749165"/>
            <a:ext cx="6320456" cy="1477328"/>
          </a:xfrm>
          <a:prstGeom prst="rect">
            <a:avLst/>
          </a:prstGeom>
          <a:noFill/>
        </p:spPr>
        <p:txBody>
          <a:bodyPr wrap="square">
            <a:spAutoFit/>
          </a:bodyPr>
          <a:lstStyle/>
          <a:p>
            <a:pPr marL="285750" indent="-285750" algn="just">
              <a:buFont typeface="Wingdings" panose="05000000000000000000" pitchFamily="2" charset="2"/>
              <a:buChar char="Ø"/>
              <a:tabLst>
                <a:tab pos="2692400" algn="l"/>
              </a:tabLst>
            </a:pPr>
            <a:r>
              <a:rPr lang="en-GB" b="0" i="0" dirty="0">
                <a:effectLst/>
                <a:latin typeface="Corbel" panose="020B0503020204020204" pitchFamily="34" charset="0"/>
              </a:rPr>
              <a:t>Market Capitalisation: 	</a:t>
            </a:r>
            <a:r>
              <a:rPr lang="en-US" b="1" i="0" strike="dblStrike" dirty="0">
                <a:effectLst/>
                <a:latin typeface="Corbel" panose="020B0503020204020204" pitchFamily="34" charset="0"/>
              </a:rPr>
              <a:t>N</a:t>
            </a:r>
            <a:r>
              <a:rPr lang="en-US" b="1" dirty="0">
                <a:latin typeface="Corbel" panose="020B0503020204020204" pitchFamily="34" charset="0"/>
              </a:rPr>
              <a:t>91.286</a:t>
            </a:r>
            <a:r>
              <a:rPr lang="en-US" dirty="0">
                <a:latin typeface="Corbel" panose="020B0503020204020204" pitchFamily="34" charset="0"/>
              </a:rPr>
              <a:t> </a:t>
            </a:r>
            <a:r>
              <a:rPr lang="en-US" b="1" dirty="0" err="1">
                <a:latin typeface="Corbel" panose="020B0503020204020204" pitchFamily="34" charset="0"/>
              </a:rPr>
              <a:t>trn</a:t>
            </a:r>
            <a:r>
              <a:rPr lang="en-US" dirty="0">
                <a:latin typeface="Corbel" panose="020B0503020204020204" pitchFamily="34" charset="0"/>
              </a:rPr>
              <a:t> </a:t>
            </a:r>
            <a:r>
              <a:rPr lang="en-GB" b="1" i="0" dirty="0">
                <a:effectLst/>
                <a:latin typeface="Corbel" panose="020B0503020204020204" pitchFamily="34" charset="0"/>
              </a:rPr>
              <a:t>(</a:t>
            </a:r>
            <a:r>
              <a:rPr lang="en-US" b="1" dirty="0">
                <a:solidFill>
                  <a:srgbClr val="FF0000"/>
                </a:solidFill>
                <a:latin typeface="Corbel" panose="020B0503020204020204" pitchFamily="34" charset="0"/>
                <a:sym typeface="Wingdings 3" panose="05040102010807070707" pitchFamily="18" charset="2"/>
              </a:rPr>
              <a:t></a:t>
            </a:r>
            <a:r>
              <a:rPr lang="en-US" b="1" dirty="0">
                <a:solidFill>
                  <a:schemeClr val="tx1"/>
                </a:solidFill>
                <a:effectLst/>
                <a:latin typeface="Corbel" panose="020B0503020204020204" pitchFamily="34" charset="0"/>
                <a:sym typeface="Wingdings 3" panose="05040102010807070707" pitchFamily="18" charset="2"/>
              </a:rPr>
              <a:t> 0.14</a:t>
            </a:r>
            <a:r>
              <a:rPr lang="en-US" b="1" dirty="0">
                <a:latin typeface="Corbel" panose="020B0503020204020204" pitchFamily="34" charset="0"/>
                <a:sym typeface="Wingdings 3" panose="05040102010807070707" pitchFamily="18" charset="2"/>
              </a:rPr>
              <a:t>%</a:t>
            </a:r>
            <a:r>
              <a:rPr lang="en-GB" b="1" dirty="0">
                <a:latin typeface="Corbel" panose="020B0503020204020204" pitchFamily="34" charset="0"/>
              </a:rPr>
              <a:t> </a:t>
            </a:r>
            <a:r>
              <a:rPr lang="en-GB" b="0" i="0" dirty="0">
                <a:effectLst/>
                <a:latin typeface="Corbel" panose="020B0503020204020204" pitchFamily="34" charset="0"/>
              </a:rPr>
              <a:t>W-o-W)</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All Share Index:	</a:t>
            </a:r>
            <a:r>
              <a:rPr lang="en-US" b="1" dirty="0">
                <a:latin typeface="Corbel" panose="020B0503020204020204" pitchFamily="34" charset="0"/>
              </a:rPr>
              <a:t> 143,520.53</a:t>
            </a:r>
            <a:r>
              <a:rPr lang="en-GB" b="1" dirty="0">
                <a:latin typeface="Corbel" panose="020B0503020204020204" pitchFamily="34" charset="0"/>
              </a:rPr>
              <a:t> (</a:t>
            </a:r>
            <a:r>
              <a:rPr lang="en-US" b="1" dirty="0">
                <a:solidFill>
                  <a:srgbClr val="FF0000"/>
                </a:solidFill>
                <a:latin typeface="Corbel" panose="020B0503020204020204" pitchFamily="34" charset="0"/>
                <a:sym typeface="Wingdings 3" panose="05040102010807070707" pitchFamily="18" charset="2"/>
              </a:rPr>
              <a:t></a:t>
            </a:r>
            <a:r>
              <a:rPr lang="en-US" sz="1800"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0.14</a:t>
            </a:r>
            <a:r>
              <a:rPr lang="en-US" sz="1800" b="1" dirty="0">
                <a:latin typeface="Corbel" panose="020B0503020204020204" pitchFamily="34" charset="0"/>
                <a:sym typeface="Wingdings 3" panose="05040102010807070707" pitchFamily="18" charset="2"/>
              </a:rPr>
              <a:t>%</a:t>
            </a:r>
            <a:r>
              <a:rPr lang="en-US" sz="1800" dirty="0">
                <a:latin typeface="Corbel" panose="020B0503020204020204" pitchFamily="34" charset="0"/>
                <a:sym typeface="Wingdings 3" panose="05040102010807070707" pitchFamily="18" charset="2"/>
              </a:rPr>
              <a:t> W-o-W</a:t>
            </a:r>
            <a:r>
              <a:rPr lang="en-GB" dirty="0">
                <a:latin typeface="Corbel" panose="020B0503020204020204" pitchFamily="34" charset="0"/>
              </a:rPr>
              <a:t>)</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Year-to-Date	</a:t>
            </a:r>
            <a:r>
              <a:rPr lang="en-US" b="1" dirty="0">
                <a:latin typeface="Corbel" panose="020B0503020204020204" pitchFamily="34" charset="0"/>
              </a:rPr>
              <a:t>39</a:t>
            </a:r>
            <a:r>
              <a:rPr lang="en-US" altLang="en-GB" b="1" dirty="0">
                <a:latin typeface="Corbel" panose="020B0503020204020204" pitchFamily="34" charset="0"/>
              </a:rPr>
              <a:t>.44</a:t>
            </a:r>
            <a:r>
              <a:rPr lang="en-GB" b="1" dirty="0">
                <a:latin typeface="Corbel" panose="020B0503020204020204" pitchFamily="34" charset="0"/>
              </a:rPr>
              <a:t>% </a:t>
            </a:r>
            <a:r>
              <a:rPr lang="en-GB" b="1" dirty="0">
                <a:latin typeface="Corbel" panose="020B0503020204020204" pitchFamily="34" charset="0"/>
                <a:sym typeface="Wingdings 3" panose="05040102010807070707" pitchFamily="18" charset="2"/>
              </a:rPr>
              <a:t>(</a:t>
            </a:r>
            <a:r>
              <a:rPr lang="en-US" b="1" dirty="0">
                <a:solidFill>
                  <a:srgbClr val="FF000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200</a:t>
            </a:r>
            <a:r>
              <a:rPr lang="en-US" b="1" dirty="0">
                <a:solidFill>
                  <a:srgbClr val="000000"/>
                </a:solidFill>
                <a:latin typeface="Corbel" panose="020B0503020204020204" pitchFamily="34" charset="0"/>
                <a:sym typeface="Wingdings 3" panose="05040102010807070707" pitchFamily="18" charset="2"/>
              </a:rPr>
              <a:t> bps</a:t>
            </a:r>
            <a:r>
              <a:rPr lang="en-US" dirty="0">
                <a:latin typeface="Corbel" panose="020B0503020204020204" pitchFamily="34" charset="0"/>
              </a:rPr>
              <a:t> </a:t>
            </a:r>
            <a:r>
              <a:rPr lang="en-US" sz="1800" dirty="0">
                <a:effectLst/>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b="1" dirty="0">
              <a:solidFill>
                <a:srgbClr val="00B050"/>
              </a:solidFill>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dirty="0">
                <a:latin typeface="Corbel" panose="020B0503020204020204" pitchFamily="34" charset="0"/>
                <a:sym typeface="Wingdings 3" panose="05040102010807070707" pitchFamily="18" charset="2"/>
              </a:rPr>
              <a:t>Total Turnover (Trades):	</a:t>
            </a:r>
            <a:r>
              <a:rPr lang="en-US" b="1" dirty="0">
                <a:latin typeface="Corbel" panose="020B0503020204020204" pitchFamily="34" charset="0"/>
                <a:sym typeface="Wingdings 3" panose="05040102010807070707" pitchFamily="18" charset="2"/>
              </a:rPr>
              <a:t>2.668 </a:t>
            </a:r>
            <a:r>
              <a:rPr lang="en-US" b="1" dirty="0">
                <a:solidFill>
                  <a:srgbClr val="000000"/>
                </a:solidFill>
                <a:latin typeface="Corbel" panose="020B0503020204020204" pitchFamily="34" charset="0"/>
                <a:sym typeface="Wingdings 3" panose="05040102010807070707" pitchFamily="18" charset="2"/>
              </a:rPr>
              <a:t>bn </a:t>
            </a:r>
            <a:r>
              <a:rPr lang="en-US" dirty="0">
                <a:latin typeface="Corbel" panose="020B0503020204020204" pitchFamily="34" charset="0"/>
                <a:sym typeface="Wingdings 3" panose="05040102010807070707" pitchFamily="18" charset="2"/>
              </a:rPr>
              <a:t>(</a:t>
            </a:r>
            <a:r>
              <a:rPr lang="en-US" b="1" dirty="0">
                <a:solidFill>
                  <a:srgbClr val="00B050"/>
                </a:solidFill>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55.178</a:t>
            </a:r>
            <a:r>
              <a:rPr lang="en-US" sz="1800" b="1" i="0" u="none" strike="noStrike" dirty="0">
                <a:solidFill>
                  <a:srgbClr val="000000"/>
                </a:solidFill>
                <a:effectLst/>
                <a:latin typeface="Corbel" panose="020B0503020204020204" pitchFamily="34" charset="0"/>
              </a:rPr>
              <a:t>%</a:t>
            </a:r>
            <a:r>
              <a:rPr lang="en-US" sz="1800" b="0" i="0" u="none" strike="noStrike" dirty="0">
                <a:solidFill>
                  <a:srgbClr val="000000"/>
                </a:solidFill>
                <a:effectLst/>
                <a:latin typeface="Corbel" panose="020B0503020204020204" pitchFamily="34" charset="0"/>
              </a:rPr>
              <a:t> </a:t>
            </a:r>
            <a:r>
              <a:rPr lang="en-US" dirty="0">
                <a:latin typeface="Corbel" panose="020B0503020204020204" pitchFamily="34" charset="0"/>
                <a:sym typeface="Wingdings 3" panose="05040102010807070707" pitchFamily="18" charset="2"/>
              </a:rPr>
              <a:t>W-o-W</a:t>
            </a:r>
            <a:r>
              <a:rPr lang="en-US" sz="1800" dirty="0">
                <a:latin typeface="Corbel" panose="020B0503020204020204" pitchFamily="34" charset="0"/>
                <a:sym typeface="Wingdings 3" panose="05040102010807070707" pitchFamily="18" charset="2"/>
              </a:rPr>
              <a:t>)</a:t>
            </a:r>
            <a:endParaRPr lang="en-US" dirty="0">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sz="1800" dirty="0">
                <a:latin typeface="Corbel" panose="020B0503020204020204" pitchFamily="34" charset="0"/>
                <a:sym typeface="Wingdings 3" panose="05040102010807070707" pitchFamily="18" charset="2"/>
              </a:rPr>
              <a:t>Value of Trades:</a:t>
            </a:r>
            <a:r>
              <a:rPr lang="en-US" dirty="0">
                <a:latin typeface="Corbel" panose="020B0503020204020204" pitchFamily="34" charset="0"/>
                <a:sym typeface="Wingdings 3" panose="05040102010807070707" pitchFamily="18" charset="2"/>
              </a:rPr>
              <a:t> 	</a:t>
            </a:r>
            <a:r>
              <a:rPr lang="en-US" b="1" strike="dblStrike" dirty="0">
                <a:latin typeface="Corbel" panose="020B0503020204020204" pitchFamily="34" charset="0"/>
              </a:rPr>
              <a:t>N</a:t>
            </a:r>
            <a:r>
              <a:rPr lang="en-US" b="1" dirty="0">
                <a:latin typeface="Corbel" panose="020B0503020204020204" pitchFamily="34" charset="0"/>
              </a:rPr>
              <a:t>115.889</a:t>
            </a:r>
            <a:r>
              <a:rPr lang="en-US" b="1" dirty="0">
                <a:latin typeface="Corbel" panose="020B0503020204020204" pitchFamily="34" charset="0"/>
                <a:sym typeface="Wingdings 3" panose="05040102010807070707" pitchFamily="18" charset="2"/>
              </a:rPr>
              <a:t>bn (</a:t>
            </a:r>
            <a:r>
              <a:rPr lang="en-US" b="1" dirty="0">
                <a:solidFill>
                  <a:srgbClr val="00B050"/>
                </a:solidFill>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9.06%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dirty="0">
              <a:latin typeface="Corbel" panose="020B0503020204020204" pitchFamily="34" charset="0"/>
              <a:sym typeface="Wingdings 3" panose="05040102010807070707" pitchFamily="18" charset="2"/>
            </a:endParaRPr>
          </a:p>
        </p:txBody>
      </p:sp>
      <p:sp>
        <p:nvSpPr>
          <p:cNvPr id="14" name="Title 1"/>
          <p:cNvSpPr txBox="1"/>
          <p:nvPr/>
        </p:nvSpPr>
        <p:spPr>
          <a:xfrm>
            <a:off x="330053" y="247283"/>
            <a:ext cx="26544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Markets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55984" y="119410"/>
            <a:ext cx="1048894" cy="786670"/>
          </a:xfrm>
          <a:prstGeom prst="rect">
            <a:avLst/>
          </a:prstGeom>
        </p:spPr>
      </p:pic>
      <p:sp>
        <p:nvSpPr>
          <p:cNvPr id="16" name="Rectangle: Rounded Corners 15"/>
          <p:cNvSpPr/>
          <p:nvPr/>
        </p:nvSpPr>
        <p:spPr>
          <a:xfrm>
            <a:off x="337117" y="1010836"/>
            <a:ext cx="1961583"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Equities Market</a:t>
            </a:r>
          </a:p>
        </p:txBody>
      </p:sp>
      <p:sp>
        <p:nvSpPr>
          <p:cNvPr id="3" name="Rectangle: Rounded Corners 2"/>
          <p:cNvSpPr/>
          <p:nvPr/>
        </p:nvSpPr>
        <p:spPr>
          <a:xfrm>
            <a:off x="245442" y="1357448"/>
            <a:ext cx="7158657" cy="3774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orbel" panose="020B0503020204020204" pitchFamily="34" charset="0"/>
              </a:rPr>
              <a:t>The Nigerian Equities Market Ended The Week Bearish </a:t>
            </a:r>
          </a:p>
        </p:txBody>
      </p:sp>
      <p:sp>
        <p:nvSpPr>
          <p:cNvPr id="9" name="TextBox 8"/>
          <p:cNvSpPr txBox="1"/>
          <p:nvPr/>
        </p:nvSpPr>
        <p:spPr>
          <a:xfrm>
            <a:off x="258565" y="3743325"/>
            <a:ext cx="6037629" cy="1815882"/>
          </a:xfrm>
          <a:prstGeom prst="rect">
            <a:avLst/>
          </a:prstGeom>
          <a:noFill/>
          <a:ln w="19050">
            <a:solidFill>
              <a:schemeClr val="bg1">
                <a:lumMod val="85000"/>
              </a:schemeClr>
            </a:solidFill>
            <a:prstDash val="sysDash"/>
          </a:ln>
        </p:spPr>
        <p:txBody>
          <a:bodyPr wrap="square" rtlCol="0">
            <a:spAutoFit/>
          </a:bodyPr>
          <a:lstStyle/>
          <a:p>
            <a:pPr algn="just"/>
            <a:r>
              <a:rPr lang="en-US" sz="1400" dirty="0">
                <a:latin typeface="Corbel" panose="020B0503020204020204" pitchFamily="34" charset="0"/>
              </a:rPr>
              <a:t>Nigeria’s local bond market ended the week bearish as broad sell-offs pushed average FGN bond yields up by 14 bps to </a:t>
            </a:r>
            <a:r>
              <a:rPr lang="en-US" sz="1400" b="1" dirty="0">
                <a:latin typeface="Corbel" panose="020B0503020204020204" pitchFamily="34" charset="0"/>
              </a:rPr>
              <a:t>15.61%, </a:t>
            </a:r>
            <a:r>
              <a:rPr lang="en-US" sz="1400" dirty="0">
                <a:latin typeface="Corbel" panose="020B0503020204020204" pitchFamily="34" charset="0"/>
              </a:rPr>
              <a:t>reflecting weak investor sentiment and low appetite for domestic fixed income. Trading remained selective, with activity concentrated in the 2034–2038 maturities. At the DMO auction, demand softened compared to the prior round despite N657.26 billion in subscriptions for the N460 billion offer, leading to higher stop rates of 15.90% and 16%. Meanwhile, Eurobonds outperformed, with average yields falling 33 bps to </a:t>
            </a:r>
            <a:r>
              <a:rPr lang="en-US" sz="1400" b="1" dirty="0">
                <a:latin typeface="Corbel" panose="020B0503020204020204" pitchFamily="34" charset="0"/>
              </a:rPr>
              <a:t>7.43%</a:t>
            </a:r>
            <a:r>
              <a:rPr lang="en-US" sz="1400" dirty="0">
                <a:latin typeface="Corbel" panose="020B0503020204020204" pitchFamily="34" charset="0"/>
              </a:rPr>
              <a:t> week-on-week.</a:t>
            </a:r>
            <a:endParaRPr lang="en-US" altLang="en-US" sz="1300" b="0" i="0" dirty="0">
              <a:solidFill>
                <a:srgbClr val="202020"/>
              </a:solidFill>
              <a:effectLst/>
              <a:latin typeface="Corbel" panose="020B0503020204020204" pitchFamily="34" charset="0"/>
            </a:endParaRPr>
          </a:p>
        </p:txBody>
      </p:sp>
      <p:sp>
        <p:nvSpPr>
          <p:cNvPr id="10" name="Rectangle: Rounded Corners 9"/>
          <p:cNvSpPr/>
          <p:nvPr/>
        </p:nvSpPr>
        <p:spPr>
          <a:xfrm>
            <a:off x="258565" y="3590925"/>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Bond Market</a:t>
            </a:r>
          </a:p>
        </p:txBody>
      </p:sp>
      <p:sp>
        <p:nvSpPr>
          <p:cNvPr id="5" name="TextBox 4"/>
          <p:cNvSpPr txBox="1"/>
          <p:nvPr/>
        </p:nvSpPr>
        <p:spPr>
          <a:xfrm>
            <a:off x="241300" y="5755809"/>
            <a:ext cx="6026389" cy="1692771"/>
          </a:xfrm>
          <a:prstGeom prst="rect">
            <a:avLst/>
          </a:prstGeom>
          <a:noFill/>
          <a:ln w="19050">
            <a:solidFill>
              <a:schemeClr val="bg1">
                <a:lumMod val="85000"/>
              </a:schemeClr>
            </a:solidFill>
            <a:prstDash val="sysDash"/>
          </a:ln>
        </p:spPr>
        <p:txBody>
          <a:bodyPr wrap="square" rtlCol="0">
            <a:spAutoFit/>
          </a:bodyPr>
          <a:lstStyle/>
          <a:p>
            <a:pPr algn="just"/>
            <a:r>
              <a:rPr lang="en-US" altLang="en-US" sz="1300" b="0" i="0" dirty="0">
                <a:effectLst/>
                <a:latin typeface="Corbel" panose="020B0503020204020204" pitchFamily="34" charset="0"/>
              </a:rPr>
              <a:t>System liquidity strengthened significantly, rising to a net surplus of N1.96 trillion due to OMO maturities (N360bn) and FGN bond coupon inflows, boosting banks’ funding capacity. The MPC’s decision to hold rates while tightening the asymmetric corridor improved market confidence and spurred activity at CBN lending and deposit windows. As liquidity improved, money market rates fell sharply, Overnight NIBOR dropped 198bps, and short-tenor NIBORs also declined, while the OPR and Overnight rates eased to 22.50% and 22.71% respectively. </a:t>
            </a:r>
          </a:p>
          <a:p>
            <a:pPr algn="just"/>
            <a:r>
              <a:rPr lang="en-US" altLang="en-US" sz="1300" dirty="0">
                <a:latin typeface="Corbel" panose="020B0503020204020204" pitchFamily="34" charset="0"/>
              </a:rPr>
              <a:t>The average benchmark yield closed at 16.84%</a:t>
            </a:r>
            <a:endParaRPr lang="en-US" altLang="en-US" sz="1300" b="0" i="0" dirty="0">
              <a:effectLst/>
              <a:latin typeface="Corbel" panose="020B0503020204020204" pitchFamily="34" charset="0"/>
            </a:endParaRPr>
          </a:p>
        </p:txBody>
      </p:sp>
      <p:sp>
        <p:nvSpPr>
          <p:cNvPr id="7" name="Rectangle: Rounded Corners 6"/>
          <p:cNvSpPr/>
          <p:nvPr/>
        </p:nvSpPr>
        <p:spPr>
          <a:xfrm>
            <a:off x="225083" y="5495925"/>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NTB and Money Markets</a:t>
            </a:r>
          </a:p>
        </p:txBody>
      </p:sp>
      <p:sp>
        <p:nvSpPr>
          <p:cNvPr id="8" name="Rectangle: Rounded Corners 7"/>
          <p:cNvSpPr/>
          <p:nvPr/>
        </p:nvSpPr>
        <p:spPr>
          <a:xfrm>
            <a:off x="7220761" y="14613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Sectoral Performances</a:t>
            </a:r>
          </a:p>
        </p:txBody>
      </p:sp>
      <p:sp>
        <p:nvSpPr>
          <p:cNvPr id="21" name="Rectangle: Rounded Corners 20"/>
          <p:cNvSpPr/>
          <p:nvPr/>
        </p:nvSpPr>
        <p:spPr>
          <a:xfrm>
            <a:off x="7134816" y="43785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Top Gainers &amp; Decliners</a:t>
            </a:r>
          </a:p>
        </p:txBody>
      </p:sp>
      <p:pic>
        <p:nvPicPr>
          <p:cNvPr id="5122" name="Picture 2" descr="Nestlé Nigeria: Empowering rural women, project moves to South Ea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9532" y="9624248"/>
            <a:ext cx="101439" cy="59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2421009519"/>
              </p:ext>
            </p:extLst>
          </p:nvPr>
        </p:nvGraphicFramePr>
        <p:xfrm>
          <a:off x="6218369" y="1902597"/>
          <a:ext cx="4419600" cy="2555376"/>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Rounded Corners 11"/>
          <p:cNvSpPr/>
          <p:nvPr/>
        </p:nvSpPr>
        <p:spPr>
          <a:xfrm>
            <a:off x="337116" y="3209925"/>
            <a:ext cx="3636000"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Fixed Income Market</a:t>
            </a:r>
          </a:p>
        </p:txBody>
      </p:sp>
      <p:pic>
        <p:nvPicPr>
          <p:cNvPr id="1026" name="Picture 2" descr="Our Policies – Ikeja Hotel PLC">
            <a:extLst>
              <a:ext uri="{FF2B5EF4-FFF2-40B4-BE49-F238E27FC236}">
                <a16:creationId xmlns:a16="http://schemas.microsoft.com/office/drawing/2014/main" id="{4EB70C3D-3225-45F3-6AC1-DB53DF84B4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8064" y="6291127"/>
            <a:ext cx="402636" cy="4092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 Ncr Logo MIS Department Pamantasan Ng Lungsod Ng Pasig">
            <a:extLst>
              <a:ext uri="{FF2B5EF4-FFF2-40B4-BE49-F238E27FC236}">
                <a16:creationId xmlns:a16="http://schemas.microsoft.com/office/drawing/2014/main" id="{D692FC29-25BD-2379-290B-33AE364BE7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9300" y="6177733"/>
            <a:ext cx="658321" cy="6583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UACN begins transfer of 51% UPDC stake to Custodian | The Nation">
            <a:extLst>
              <a:ext uri="{FF2B5EF4-FFF2-40B4-BE49-F238E27FC236}">
                <a16:creationId xmlns:a16="http://schemas.microsoft.com/office/drawing/2014/main" id="{46767EAE-C649-E9C9-25DC-2C11891960F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65342" y="6308673"/>
            <a:ext cx="431297" cy="2875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eyer (66487) Free EPS, SVG Download / 4 Vector">
            <a:extLst>
              <a:ext uri="{FF2B5EF4-FFF2-40B4-BE49-F238E27FC236}">
                <a16:creationId xmlns:a16="http://schemas.microsoft.com/office/drawing/2014/main" id="{6ACBDFC6-DF98-3BA9-7DB6-A22AC3F6B35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48890" y="5760619"/>
            <a:ext cx="503938" cy="50393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igéria : Equity Assurance devient Sunu Assurances Nigeria | Financial ...">
            <a:extLst>
              <a:ext uri="{FF2B5EF4-FFF2-40B4-BE49-F238E27FC236}">
                <a16:creationId xmlns:a16="http://schemas.microsoft.com/office/drawing/2014/main" id="{636FCA25-881C-4220-C1C8-DF7E5A719C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V="1">
            <a:off x="9005783" y="5847846"/>
            <a:ext cx="698500" cy="46082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Real Estate – UAC">
            <a:extLst>
              <a:ext uri="{FF2B5EF4-FFF2-40B4-BE49-F238E27FC236}">
                <a16:creationId xmlns:a16="http://schemas.microsoft.com/office/drawing/2014/main" id="{62B90A08-2818-4161-F1D8-C1ADD851AF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68857" y="5861166"/>
            <a:ext cx="707662" cy="457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358" cy="7632191"/>
            <a:chOff x="0" y="0"/>
            <a:chExt cx="10692358" cy="7632191"/>
          </a:xfrm>
        </p:grpSpPr>
        <p:pic>
          <p:nvPicPr>
            <p:cNvPr id="3" name="object 3"/>
            <p:cNvPicPr/>
            <p:nvPr/>
          </p:nvPicPr>
          <p:blipFill>
            <a:blip r:embed="rId2" cstate="print"/>
            <a:stretch>
              <a:fillRect/>
            </a:stretch>
          </p:blipFill>
          <p:spPr>
            <a:xfrm>
              <a:off x="0" y="0"/>
              <a:ext cx="10692358" cy="7632191"/>
            </a:xfrm>
            <a:prstGeom prst="rect">
              <a:avLst/>
            </a:prstGeom>
          </p:spPr>
        </p:pic>
        <p:pic>
          <p:nvPicPr>
            <p:cNvPr id="4" name="object 4"/>
            <p:cNvPicPr/>
            <p:nvPr/>
          </p:nvPicPr>
          <p:blipFill>
            <a:blip r:embed="rId3" cstate="print"/>
            <a:stretch>
              <a:fillRect/>
            </a:stretch>
          </p:blipFill>
          <p:spPr>
            <a:xfrm>
              <a:off x="6025895" y="3444621"/>
              <a:ext cx="4069079" cy="749807"/>
            </a:xfrm>
            <a:prstGeom prst="rect">
              <a:avLst/>
            </a:prstGeom>
          </p:spPr>
        </p:pic>
      </p:grpSp>
      <p:sp>
        <p:nvSpPr>
          <p:cNvPr id="5" name="object 5"/>
          <p:cNvSpPr txBox="1"/>
          <p:nvPr/>
        </p:nvSpPr>
        <p:spPr>
          <a:xfrm>
            <a:off x="4715476" y="4697950"/>
            <a:ext cx="2018849" cy="684162"/>
          </a:xfrm>
          <a:prstGeom prst="rect">
            <a:avLst/>
          </a:prstGeom>
        </p:spPr>
        <p:txBody>
          <a:bodyPr vert="horz" wrap="square" lIns="0" tIns="12065" rIns="0" bIns="0" rtlCol="0">
            <a:spAutoFit/>
          </a:bodyPr>
          <a:lstStyle/>
          <a:p>
            <a:pPr marL="12700" algn="r">
              <a:spcBef>
                <a:spcPts val="95"/>
              </a:spcBef>
            </a:pPr>
            <a:r>
              <a:rPr sz="1400" spc="-10" dirty="0">
                <a:solidFill>
                  <a:srgbClr val="FFFFFF"/>
                </a:solidFill>
                <a:latin typeface="Corbel" panose="020B0503020204020204" pitchFamily="34" charset="0"/>
                <a:cs typeface="Calibri" panose="020F0502020204030204"/>
              </a:rPr>
              <a:t>For</a:t>
            </a:r>
            <a:r>
              <a:rPr sz="1400" spc="-7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more</a:t>
            </a:r>
            <a:r>
              <a:rPr sz="1400" spc="-65"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info</a:t>
            </a:r>
            <a:r>
              <a:rPr sz="1400" spc="-45" dirty="0">
                <a:solidFill>
                  <a:srgbClr val="FFFFFF"/>
                </a:solidFill>
                <a:latin typeface="Corbel" panose="020B0503020204020204" pitchFamily="34" charset="0"/>
                <a:cs typeface="Calibri" panose="020F0502020204030204"/>
              </a:rPr>
              <a:t> </a:t>
            </a:r>
            <a:r>
              <a:rPr sz="1400" spc="-5" dirty="0">
                <a:solidFill>
                  <a:srgbClr val="FFFFFF"/>
                </a:solidFill>
                <a:latin typeface="Corbel" panose="020B0503020204020204" pitchFamily="34" charset="0"/>
                <a:cs typeface="Calibri" panose="020F0502020204030204"/>
              </a:rPr>
              <a:t>call</a:t>
            </a:r>
            <a:r>
              <a:rPr lang="en-US" sz="1400" spc="-5" dirty="0">
                <a:solidFill>
                  <a:srgbClr val="FFFFFF"/>
                </a:solidFill>
                <a:latin typeface="Corbel" panose="020B0503020204020204" pitchFamily="34" charset="0"/>
                <a:cs typeface="Calibri" panose="020F0502020204030204"/>
              </a:rPr>
              <a:t>: </a:t>
            </a:r>
          </a:p>
          <a:p>
            <a:pPr marL="12700" algn="r">
              <a:spcBef>
                <a:spcPts val="95"/>
              </a:spcBef>
            </a:pPr>
            <a:r>
              <a:rPr lang="en-US" sz="1400" spc="-5" dirty="0">
                <a:solidFill>
                  <a:srgbClr val="FFFFFF"/>
                </a:solidFill>
                <a:latin typeface="Corbel" panose="020B0503020204020204" pitchFamily="34" charset="0"/>
                <a:cs typeface="Calibri" panose="020F0502020204030204"/>
              </a:rPr>
              <a:t>+234 809 999 4372</a:t>
            </a:r>
            <a:endParaRPr lang="en-US" sz="1400" dirty="0">
              <a:latin typeface="Corbel" panose="020B0503020204020204" pitchFamily="34" charset="0"/>
              <a:cs typeface="Calibri" panose="020F0502020204030204"/>
            </a:endParaRPr>
          </a:p>
          <a:p>
            <a:pPr marL="12700">
              <a:lnSpc>
                <a:spcPct val="100000"/>
              </a:lnSpc>
              <a:spcBef>
                <a:spcPts val="95"/>
              </a:spcBef>
            </a:pPr>
            <a:endParaRPr sz="1400" dirty="0">
              <a:latin typeface="Corbel" panose="020B0503020204020204" pitchFamily="34" charset="0"/>
              <a:cs typeface="Calibri" panose="020F0502020204030204"/>
            </a:endParaRPr>
          </a:p>
        </p:txBody>
      </p:sp>
      <p:sp>
        <p:nvSpPr>
          <p:cNvPr id="7" name="object 7"/>
          <p:cNvSpPr txBox="1"/>
          <p:nvPr/>
        </p:nvSpPr>
        <p:spPr>
          <a:xfrm>
            <a:off x="8850858" y="4655111"/>
            <a:ext cx="1841500" cy="289182"/>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FFFFFF"/>
                </a:solidFill>
                <a:latin typeface="Corbel" panose="020B0503020204020204" pitchFamily="34" charset="0"/>
                <a:cs typeface="Calibri" panose="020F0502020204030204"/>
              </a:rPr>
              <a:t>E-mail</a:t>
            </a:r>
            <a:r>
              <a:rPr b="1" spc="-40" dirty="0">
                <a:solidFill>
                  <a:srgbClr val="FFFFFF"/>
                </a:solidFill>
                <a:latin typeface="Corbel" panose="020B0503020204020204" pitchFamily="34" charset="0"/>
                <a:cs typeface="Calibri" panose="020F0502020204030204"/>
              </a:rPr>
              <a:t> </a:t>
            </a:r>
            <a:r>
              <a:rPr b="1" spc="-10" dirty="0">
                <a:solidFill>
                  <a:srgbClr val="FFFFFF"/>
                </a:solidFill>
                <a:latin typeface="Corbel" panose="020B0503020204020204" pitchFamily="34" charset="0"/>
                <a:cs typeface="Calibri" panose="020F0502020204030204"/>
              </a:rPr>
              <a:t>address</a:t>
            </a:r>
            <a:endParaRPr b="1" dirty="0">
              <a:latin typeface="Corbel" panose="020B0503020204020204" pitchFamily="34" charset="0"/>
              <a:cs typeface="Calibri" panose="020F0502020204030204"/>
            </a:endParaRPr>
          </a:p>
        </p:txBody>
      </p:sp>
      <p:sp>
        <p:nvSpPr>
          <p:cNvPr id="8" name="object 8"/>
          <p:cNvSpPr txBox="1"/>
          <p:nvPr/>
        </p:nvSpPr>
        <p:spPr>
          <a:xfrm>
            <a:off x="7548144" y="4995123"/>
            <a:ext cx="2916657" cy="227626"/>
          </a:xfrm>
          <a:prstGeom prst="rect">
            <a:avLst/>
          </a:prstGeom>
        </p:spPr>
        <p:txBody>
          <a:bodyPr vert="horz" wrap="square" lIns="0" tIns="12065" rIns="0" bIns="0" rtlCol="0">
            <a:spAutoFit/>
          </a:bodyPr>
          <a:lstStyle/>
          <a:p>
            <a:pPr marL="12700" algn="r">
              <a:lnSpc>
                <a:spcPct val="100000"/>
              </a:lnSpc>
              <a:spcBef>
                <a:spcPts val="95"/>
              </a:spcBef>
            </a:pPr>
            <a:r>
              <a:rPr lang="en-US" sz="1400" u="sng" spc="-10" dirty="0">
                <a:solidFill>
                  <a:srgbClr val="F49100"/>
                </a:solidFill>
                <a:uFill>
                  <a:solidFill>
                    <a:srgbClr val="F49100"/>
                  </a:solidFill>
                </a:uFill>
                <a:latin typeface="Corbel" panose="020B0503020204020204" pitchFamily="34" charset="0"/>
                <a:cs typeface="Calibri" panose="020F0502020204030204"/>
              </a:rPr>
              <a:t>info@wealthbridge.com.ng</a:t>
            </a:r>
            <a:endParaRPr sz="1400" dirty="0">
              <a:latin typeface="Corbel" panose="020B0503020204020204" pitchFamily="34" charset="0"/>
              <a:cs typeface="Calibri" panose="020F0502020204030204"/>
            </a:endParaRPr>
          </a:p>
        </p:txBody>
      </p:sp>
      <p:sp>
        <p:nvSpPr>
          <p:cNvPr id="9" name="object 9"/>
          <p:cNvSpPr txBox="1"/>
          <p:nvPr/>
        </p:nvSpPr>
        <p:spPr>
          <a:xfrm>
            <a:off x="7404100" y="5817688"/>
            <a:ext cx="2916657" cy="609782"/>
          </a:xfrm>
          <a:prstGeom prst="rect">
            <a:avLst/>
          </a:prstGeom>
        </p:spPr>
        <p:txBody>
          <a:bodyPr vert="horz" wrap="square" lIns="0" tIns="12065" rIns="0" bIns="0" rtlCol="0">
            <a:spAutoFit/>
          </a:bodyPr>
          <a:lstStyle/>
          <a:p>
            <a:pPr marR="5080" algn="r">
              <a:lnSpc>
                <a:spcPct val="100000"/>
              </a:lnSpc>
              <a:spcBef>
                <a:spcPts val="95"/>
              </a:spcBef>
            </a:pPr>
            <a:r>
              <a:rPr sz="1400" spc="-10" dirty="0">
                <a:solidFill>
                  <a:srgbClr val="FFFFFF"/>
                </a:solidFill>
                <a:latin typeface="Corbel" panose="020B0503020204020204" pitchFamily="34" charset="0"/>
                <a:cs typeface="Calibri" panose="020F0502020204030204"/>
              </a:rPr>
              <a:t>Vis</a:t>
            </a:r>
            <a:r>
              <a:rPr sz="1400" spc="-5" dirty="0">
                <a:solidFill>
                  <a:srgbClr val="FFFFFF"/>
                </a:solidFill>
                <a:latin typeface="Corbel" panose="020B0503020204020204" pitchFamily="34" charset="0"/>
                <a:cs typeface="Calibri" panose="020F0502020204030204"/>
              </a:rPr>
              <a:t>it</a:t>
            </a:r>
            <a:r>
              <a:rPr sz="1400" spc="-3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ou</a:t>
            </a:r>
            <a:r>
              <a:rPr sz="1400" spc="-5" dirty="0">
                <a:solidFill>
                  <a:srgbClr val="FFFFFF"/>
                </a:solidFill>
                <a:latin typeface="Corbel" panose="020B0503020204020204" pitchFamily="34" charset="0"/>
                <a:cs typeface="Calibri" panose="020F0502020204030204"/>
              </a:rPr>
              <a:t>r</a:t>
            </a:r>
            <a:r>
              <a:rPr sz="1400" spc="-50"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w</a:t>
            </a:r>
            <a:r>
              <a:rPr sz="1400" spc="-5" dirty="0">
                <a:solidFill>
                  <a:srgbClr val="FFFFFF"/>
                </a:solidFill>
                <a:latin typeface="Corbel" panose="020B0503020204020204" pitchFamily="34" charset="0"/>
                <a:cs typeface="Calibri" panose="020F0502020204030204"/>
              </a:rPr>
              <a:t>e</a:t>
            </a:r>
            <a:r>
              <a:rPr sz="1400" spc="-15" dirty="0">
                <a:solidFill>
                  <a:srgbClr val="FFFFFF"/>
                </a:solidFill>
                <a:latin typeface="Corbel" panose="020B0503020204020204" pitchFamily="34" charset="0"/>
                <a:cs typeface="Calibri" panose="020F0502020204030204"/>
              </a:rPr>
              <a:t>b</a:t>
            </a:r>
            <a:r>
              <a:rPr sz="1400" spc="-10" dirty="0">
                <a:solidFill>
                  <a:srgbClr val="FFFFFF"/>
                </a:solidFill>
                <a:latin typeface="Corbel" panose="020B0503020204020204" pitchFamily="34" charset="0"/>
                <a:cs typeface="Calibri" panose="020F0502020204030204"/>
              </a:rPr>
              <a:t>si</a:t>
            </a:r>
            <a:r>
              <a:rPr sz="1400" spc="-25" dirty="0">
                <a:solidFill>
                  <a:srgbClr val="FFFFFF"/>
                </a:solidFill>
                <a:latin typeface="Corbel" panose="020B0503020204020204" pitchFamily="34" charset="0"/>
                <a:cs typeface="Calibri" panose="020F0502020204030204"/>
              </a:rPr>
              <a:t>t</a:t>
            </a:r>
            <a:r>
              <a:rPr sz="1400" spc="-5" dirty="0">
                <a:solidFill>
                  <a:srgbClr val="FFFFFF"/>
                </a:solidFill>
                <a:latin typeface="Corbel" panose="020B0503020204020204" pitchFamily="34" charset="0"/>
                <a:cs typeface="Calibri" panose="020F0502020204030204"/>
              </a:rPr>
              <a:t>e</a:t>
            </a:r>
            <a:endParaRPr lang="en-US" sz="1400" dirty="0">
              <a:latin typeface="Corbel" panose="020B0503020204020204" pitchFamily="34" charset="0"/>
              <a:cs typeface="Calibri" panose="020F0502020204030204"/>
            </a:endParaRPr>
          </a:p>
          <a:p>
            <a:pPr marR="23495" algn="r">
              <a:lnSpc>
                <a:spcPct val="100000"/>
              </a:lnSpc>
              <a:spcBef>
                <a:spcPts val="1305"/>
              </a:spcBef>
            </a:pPr>
            <a:r>
              <a:rPr lang="en-US" sz="1400" u="sng" spc="-15" dirty="0">
                <a:solidFill>
                  <a:srgbClr val="F49100"/>
                </a:solidFill>
                <a:uFill>
                  <a:solidFill>
                    <a:srgbClr val="F49100"/>
                  </a:solidFill>
                </a:uFill>
                <a:latin typeface="Corbel" panose="020B0503020204020204" pitchFamily="34" charset="0"/>
                <a:cs typeface="Calibri" panose="020F0502020204030204"/>
                <a:hlinkClick r:id="rId4"/>
              </a:rPr>
              <a:t>www.wealthbridge.com</a:t>
            </a:r>
            <a:r>
              <a:rPr lang="en-US" sz="1400" u="sng" spc="-15" dirty="0">
                <a:solidFill>
                  <a:srgbClr val="F49100"/>
                </a:solidFill>
                <a:uFill>
                  <a:solidFill>
                    <a:srgbClr val="F49100"/>
                  </a:solidFill>
                </a:uFill>
                <a:latin typeface="Corbel" panose="020B0503020204020204" pitchFamily="34" charset="0"/>
                <a:cs typeface="Calibri" panose="020F0502020204030204"/>
              </a:rPr>
              <a:t>,ng</a:t>
            </a:r>
            <a:endParaRPr lang="en-US" sz="1400" dirty="0">
              <a:latin typeface="Corbel" panose="020B0503020204020204" pitchFamily="34" charset="0"/>
              <a:cs typeface="Calibri" panose="020F0502020204030204"/>
            </a:endParaRPr>
          </a:p>
        </p:txBody>
      </p:sp>
      <p:sp>
        <p:nvSpPr>
          <p:cNvPr id="10" name="object 10"/>
          <p:cNvSpPr txBox="1"/>
          <p:nvPr/>
        </p:nvSpPr>
        <p:spPr>
          <a:xfrm>
            <a:off x="2867029" y="5797054"/>
            <a:ext cx="3927472" cy="964688"/>
          </a:xfrm>
          <a:prstGeom prst="rect">
            <a:avLst/>
          </a:prstGeom>
        </p:spPr>
        <p:txBody>
          <a:bodyPr vert="horz" wrap="square" lIns="0" tIns="12700" rIns="0" bIns="0" rtlCol="0">
            <a:spAutoFit/>
          </a:bodyPr>
          <a:lstStyle/>
          <a:p>
            <a:pPr marL="12700" marR="5080" indent="354965" algn="r">
              <a:lnSpc>
                <a:spcPct val="141000"/>
              </a:lnSpc>
              <a:spcBef>
                <a:spcPts val="100"/>
              </a:spcBef>
            </a:pPr>
            <a:r>
              <a:rPr sz="1600" spc="-10" dirty="0">
                <a:solidFill>
                  <a:srgbClr val="FFFFFF"/>
                </a:solidFill>
                <a:latin typeface="Corbel" panose="020B0503020204020204" pitchFamily="34" charset="0"/>
                <a:cs typeface="Calibri" panose="020F0502020204030204"/>
              </a:rPr>
              <a:t>Vis</a:t>
            </a:r>
            <a:r>
              <a:rPr sz="1600" spc="-5" dirty="0">
                <a:solidFill>
                  <a:srgbClr val="FFFFFF"/>
                </a:solidFill>
                <a:latin typeface="Corbel" panose="020B0503020204020204" pitchFamily="34" charset="0"/>
                <a:cs typeface="Calibri" panose="020F0502020204030204"/>
              </a:rPr>
              <a:t>it</a:t>
            </a:r>
            <a:r>
              <a:rPr sz="1600" spc="-35" dirty="0">
                <a:solidFill>
                  <a:srgbClr val="FFFFFF"/>
                </a:solidFill>
                <a:latin typeface="Corbel" panose="020B0503020204020204" pitchFamily="34" charset="0"/>
                <a:cs typeface="Calibri" panose="020F0502020204030204"/>
              </a:rPr>
              <a:t> </a:t>
            </a:r>
            <a:r>
              <a:rPr sz="1600" spc="-10" dirty="0">
                <a:solidFill>
                  <a:srgbClr val="FFFFFF"/>
                </a:solidFill>
                <a:latin typeface="Corbel" panose="020B0503020204020204" pitchFamily="34" charset="0"/>
                <a:cs typeface="Calibri" panose="020F0502020204030204"/>
              </a:rPr>
              <a:t>u</a:t>
            </a:r>
            <a:r>
              <a:rPr sz="1600" spc="-5" dirty="0">
                <a:solidFill>
                  <a:srgbClr val="FFFFFF"/>
                </a:solidFill>
                <a:latin typeface="Corbel" panose="020B0503020204020204" pitchFamily="34" charset="0"/>
                <a:cs typeface="Calibri" panose="020F0502020204030204"/>
              </a:rPr>
              <a:t>s</a:t>
            </a:r>
            <a:r>
              <a:rPr sz="1600" spc="-45" dirty="0">
                <a:solidFill>
                  <a:srgbClr val="FFFFFF"/>
                </a:solidFill>
                <a:latin typeface="Corbel" panose="020B0503020204020204" pitchFamily="34" charset="0"/>
                <a:cs typeface="Calibri" panose="020F0502020204030204"/>
              </a:rPr>
              <a:t> </a:t>
            </a:r>
            <a:r>
              <a:rPr sz="1600" spc="-15" dirty="0">
                <a:solidFill>
                  <a:srgbClr val="FFFFFF"/>
                </a:solidFill>
                <a:latin typeface="Corbel" panose="020B0503020204020204" pitchFamily="34" charset="0"/>
                <a:cs typeface="Calibri" panose="020F0502020204030204"/>
              </a:rPr>
              <a:t>a</a:t>
            </a:r>
            <a:r>
              <a:rPr sz="1600" spc="-5" dirty="0">
                <a:solidFill>
                  <a:srgbClr val="FFFFFF"/>
                </a:solidFill>
                <a:latin typeface="Corbel" panose="020B0503020204020204" pitchFamily="34" charset="0"/>
                <a:cs typeface="Calibri" panose="020F0502020204030204"/>
              </a:rPr>
              <a:t>t</a:t>
            </a:r>
            <a:r>
              <a:rPr lang="en-US" sz="1600" spc="-5" dirty="0">
                <a:solidFill>
                  <a:srgbClr val="FFFFFF"/>
                </a:solidFill>
                <a:latin typeface="Corbel" panose="020B0503020204020204" pitchFamily="34" charset="0"/>
                <a:cs typeface="Calibri" panose="020F0502020204030204"/>
              </a:rPr>
              <a:t>:</a:t>
            </a:r>
            <a:r>
              <a:rPr sz="1600" spc="-5" dirty="0">
                <a:solidFill>
                  <a:srgbClr val="FFFFFF"/>
                </a:solidFill>
                <a:latin typeface="Corbel" panose="020B0503020204020204" pitchFamily="34" charset="0"/>
                <a:cs typeface="Calibri" panose="020F0502020204030204"/>
              </a:rPr>
              <a:t> </a:t>
            </a:r>
            <a:endParaRPr lang="en-US" sz="16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US" sz="1400" spc="-5" dirty="0">
                <a:solidFill>
                  <a:srgbClr val="FFFFFF"/>
                </a:solidFill>
                <a:latin typeface="Corbel" panose="020B0503020204020204" pitchFamily="34" charset="0"/>
                <a:cs typeface="Calibri" panose="020F0502020204030204"/>
              </a:rPr>
              <a:t>21, </a:t>
            </a:r>
            <a:r>
              <a:rPr lang="en-US" sz="1400" spc="-5" dirty="0" err="1">
                <a:solidFill>
                  <a:srgbClr val="FFFFFF"/>
                </a:solidFill>
                <a:latin typeface="Corbel" panose="020B0503020204020204" pitchFamily="34" charset="0"/>
                <a:cs typeface="Calibri" panose="020F0502020204030204"/>
              </a:rPr>
              <a:t>Bourdillon</a:t>
            </a:r>
            <a:r>
              <a:rPr lang="en-US" sz="1400" spc="-5" dirty="0">
                <a:solidFill>
                  <a:srgbClr val="FFFFFF"/>
                </a:solidFill>
                <a:latin typeface="Corbel" panose="020B0503020204020204" pitchFamily="34" charset="0"/>
                <a:cs typeface="Calibri" panose="020F0502020204030204"/>
              </a:rPr>
              <a:t>  Road, Ikoyi, </a:t>
            </a:r>
            <a:r>
              <a:rPr sz="1400" spc="-5" dirty="0">
                <a:solidFill>
                  <a:srgbClr val="FFFFFF"/>
                </a:solidFill>
                <a:latin typeface="Corbel" panose="020B0503020204020204" pitchFamily="34" charset="0"/>
                <a:cs typeface="Calibri" panose="020F0502020204030204"/>
              </a:rPr>
              <a:t>Lagos</a:t>
            </a:r>
            <a:endParaRPr lang="en-GB" sz="14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GB" sz="1400" spc="-5" dirty="0">
                <a:solidFill>
                  <a:srgbClr val="FFFFFF"/>
                </a:solidFill>
                <a:latin typeface="Corbel" panose="020B0503020204020204" pitchFamily="34" charset="0"/>
                <a:cs typeface="Calibri" panose="020F0502020204030204"/>
              </a:rPr>
              <a:t>100, Ademola Adetokunbo street, </a:t>
            </a:r>
            <a:r>
              <a:rPr lang="en-GB" sz="1400" spc="-5" dirty="0" err="1">
                <a:solidFill>
                  <a:srgbClr val="FFFFFF"/>
                </a:solidFill>
                <a:latin typeface="Corbel" panose="020B0503020204020204" pitchFamily="34" charset="0"/>
                <a:cs typeface="Calibri" panose="020F0502020204030204"/>
              </a:rPr>
              <a:t>Wuse</a:t>
            </a:r>
            <a:r>
              <a:rPr lang="en-GB" sz="1400" spc="-5" dirty="0">
                <a:solidFill>
                  <a:srgbClr val="FFFFFF"/>
                </a:solidFill>
                <a:latin typeface="Corbel" panose="020B0503020204020204" pitchFamily="34" charset="0"/>
                <a:cs typeface="Calibri" panose="020F0502020204030204"/>
              </a:rPr>
              <a:t> II, Abuja</a:t>
            </a:r>
            <a:endParaRPr lang="en-US" sz="1400" spc="-5" dirty="0">
              <a:solidFill>
                <a:srgbClr val="FFFFFF"/>
              </a:solidFill>
              <a:latin typeface="Corbel" panose="020B0503020204020204" pitchFamily="34" charset="0"/>
              <a:cs typeface="Calibri" panose="020F0502020204030204"/>
            </a:endParaRPr>
          </a:p>
        </p:txBody>
      </p:sp>
      <p:pic>
        <p:nvPicPr>
          <p:cNvPr id="11" name="object 11"/>
          <p:cNvPicPr/>
          <p:nvPr/>
        </p:nvPicPr>
        <p:blipFill>
          <a:blip r:embed="rId5" cstate="print"/>
          <a:stretch>
            <a:fillRect/>
          </a:stretch>
        </p:blipFill>
        <p:spPr>
          <a:xfrm>
            <a:off x="470154" y="892314"/>
            <a:ext cx="3060725" cy="6664439"/>
          </a:xfrm>
          <a:prstGeom prst="rect">
            <a:avLst/>
          </a:prstGeom>
        </p:spPr>
      </p:pic>
      <p:sp>
        <p:nvSpPr>
          <p:cNvPr id="12" name="object 12"/>
          <p:cNvSpPr txBox="1"/>
          <p:nvPr/>
        </p:nvSpPr>
        <p:spPr>
          <a:xfrm>
            <a:off x="10029689" y="70712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88888"/>
                </a:solidFill>
                <a:latin typeface="Corbel" panose="020B0503020204020204" pitchFamily="34" charset="0"/>
                <a:cs typeface="Calibri" panose="020F0502020204030204"/>
              </a:rPr>
              <a:t>6</a:t>
            </a:r>
            <a:endParaRPr sz="1800">
              <a:latin typeface="Corbel" panose="020B0503020204020204" pitchFamily="34" charset="0"/>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5482" y="1444198"/>
            <a:ext cx="10380320" cy="4508927"/>
          </a:xfrm>
          <a:prstGeom prst="rect">
            <a:avLst/>
          </a:prstGeom>
          <a:solidFill>
            <a:schemeClr val="bg1">
              <a:lumMod val="9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94863" y="548404"/>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Key Highlights During the Week</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159050025"/>
              </p:ext>
            </p:extLst>
          </p:nvPr>
        </p:nvGraphicFramePr>
        <p:xfrm>
          <a:off x="155482" y="6497481"/>
          <a:ext cx="10380319" cy="1097280"/>
        </p:xfrm>
        <a:graphic>
          <a:graphicData uri="http://schemas.openxmlformats.org/drawingml/2006/table">
            <a:tbl>
              <a:tblPr firstRow="1" bandRow="1">
                <a:tableStyleId>{5C22544A-7EE6-4342-B048-85BDC9FD1C3A}</a:tableStyleId>
              </a:tblPr>
              <a:tblGrid>
                <a:gridCol w="2186793">
                  <a:extLst>
                    <a:ext uri="{9D8B030D-6E8A-4147-A177-3AD203B41FA5}">
                      <a16:colId xmlns:a16="http://schemas.microsoft.com/office/drawing/2014/main" val="20000"/>
                    </a:ext>
                  </a:extLst>
                </a:gridCol>
                <a:gridCol w="1965334">
                  <a:extLst>
                    <a:ext uri="{9D8B030D-6E8A-4147-A177-3AD203B41FA5}">
                      <a16:colId xmlns:a16="http://schemas.microsoft.com/office/drawing/2014/main" val="20001"/>
                    </a:ext>
                  </a:extLst>
                </a:gridCol>
                <a:gridCol w="2076064">
                  <a:extLst>
                    <a:ext uri="{9D8B030D-6E8A-4147-A177-3AD203B41FA5}">
                      <a16:colId xmlns:a16="http://schemas.microsoft.com/office/drawing/2014/main" val="20002"/>
                    </a:ext>
                  </a:extLst>
                </a:gridCol>
                <a:gridCol w="2076064">
                  <a:extLst>
                    <a:ext uri="{9D8B030D-6E8A-4147-A177-3AD203B41FA5}">
                      <a16:colId xmlns:a16="http://schemas.microsoft.com/office/drawing/2014/main" val="20003"/>
                    </a:ext>
                  </a:extLst>
                </a:gridCol>
                <a:gridCol w="2076064">
                  <a:extLst>
                    <a:ext uri="{9D8B030D-6E8A-4147-A177-3AD203B41FA5}">
                      <a16:colId xmlns:a16="http://schemas.microsoft.com/office/drawing/2014/main" val="20004"/>
                    </a:ext>
                  </a:extLst>
                </a:gridCol>
              </a:tblGrid>
              <a:tr h="497044">
                <a:tc>
                  <a:txBody>
                    <a:bodyPr/>
                    <a:lstStyle/>
                    <a:p>
                      <a:pPr algn="ctr"/>
                      <a:r>
                        <a:rPr lang="en-GB" sz="1500" dirty="0">
                          <a:latin typeface="Corbel" panose="020B0503020204020204" pitchFamily="34" charset="0"/>
                        </a:rPr>
                        <a:t>NAFEM (₦/$)</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Monetary Policy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Brent Crude oil price ($/Barrel)</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Inflation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GDP Growth Rate </a:t>
                      </a:r>
                      <a:endParaRPr lang="en-US" sz="1500" dirty="0">
                        <a:latin typeface="Corbel" panose="020B0503020204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500" b="1" strike="dblStrike" baseline="0" dirty="0">
                          <a:latin typeface="Corbel" panose="020B0503020204020204" pitchFamily="34" charset="0"/>
                        </a:rPr>
                        <a:t>N</a:t>
                      </a:r>
                      <a:r>
                        <a:rPr lang="en-US" sz="1500" b="1" i="0" dirty="0">
                          <a:solidFill>
                            <a:schemeClr val="dk1"/>
                          </a:solidFill>
                          <a:effectLst/>
                          <a:latin typeface="Corbel" panose="020B0503020204020204" pitchFamily="34" charset="0"/>
                          <a:ea typeface="+mn-ea"/>
                          <a:cs typeface="+mn-cs"/>
                        </a:rPr>
                        <a:t>1,446.74</a:t>
                      </a:r>
                      <a:r>
                        <a:rPr lang="en-GB" sz="1500" b="1" dirty="0">
                          <a:latin typeface="Corbel" panose="020B0503020204020204" pitchFamily="34" charset="0"/>
                        </a:rPr>
                        <a:t>/$1</a:t>
                      </a:r>
                    </a:p>
                    <a:p>
                      <a:pPr algn="ctr"/>
                      <a:r>
                        <a:rPr lang="en-GB" sz="1500" dirty="0">
                          <a:latin typeface="Corbel" panose="020B0503020204020204" pitchFamily="34" charset="0"/>
                        </a:rPr>
                        <a:t>(</a:t>
                      </a:r>
                      <a:r>
                        <a:rPr lang="en-US" sz="1500" dirty="0">
                          <a:latin typeface="Corbel" panose="020B0503020204020204" pitchFamily="34" charset="0"/>
                        </a:rPr>
                        <a:t>28</a:t>
                      </a:r>
                      <a:r>
                        <a:rPr lang="en-GB" sz="1500" dirty="0">
                          <a:latin typeface="Corbel" panose="020B0503020204020204" pitchFamily="34" charset="0"/>
                        </a:rPr>
                        <a:t>/11/25)</a:t>
                      </a:r>
                      <a:endParaRPr lang="en-US" sz="1500" dirty="0">
                        <a:latin typeface="Corbel" panose="020B0503020204020204" pitchFamily="34" charset="0"/>
                      </a:endParaRPr>
                    </a:p>
                  </a:txBody>
                  <a:tcPr>
                    <a:solidFill>
                      <a:schemeClr val="bg1"/>
                    </a:solidFill>
                  </a:tcPr>
                </a:tc>
                <a:tc>
                  <a:txBody>
                    <a:bodyPr/>
                    <a:lstStyle/>
                    <a:p>
                      <a:pPr algn="ctr"/>
                      <a:r>
                        <a:rPr lang="en-GB" sz="1500" b="1" dirty="0">
                          <a:latin typeface="Corbel" panose="020B0503020204020204" pitchFamily="34" charset="0"/>
                        </a:rPr>
                        <a:t>27.00%</a:t>
                      </a:r>
                    </a:p>
                    <a:p>
                      <a:pPr algn="ctr"/>
                      <a:r>
                        <a:rPr lang="en-GB" sz="1500" dirty="0">
                          <a:latin typeface="Corbel" panose="020B0503020204020204" pitchFamily="34" charset="0"/>
                        </a:rPr>
                        <a:t>(Sep 2025)</a:t>
                      </a:r>
                      <a:endParaRPr lang="en-US" sz="1500" dirty="0">
                        <a:latin typeface="Corbel" panose="020B0503020204020204" pitchFamily="34" charset="0"/>
                      </a:endParaRPr>
                    </a:p>
                  </a:txBody>
                  <a:tcPr>
                    <a:solidFill>
                      <a:schemeClr val="bg1"/>
                    </a:solidFill>
                  </a:tcPr>
                </a:tc>
                <a:tc>
                  <a:txBody>
                    <a:bodyPr/>
                    <a:lstStyle/>
                    <a:p>
                      <a:pPr algn="ctr"/>
                      <a:r>
                        <a:rPr lang="en-US" sz="1500" b="1" dirty="0">
                          <a:latin typeface="Corbel" panose="020B0503020204020204" pitchFamily="34" charset="0"/>
                        </a:rPr>
                        <a:t>$62.87</a:t>
                      </a:r>
                    </a:p>
                    <a:p>
                      <a:pPr algn="ctr"/>
                      <a:r>
                        <a:rPr lang="en-GB" sz="1500" dirty="0">
                          <a:latin typeface="Corbel" panose="020B0503020204020204" pitchFamily="34" charset="0"/>
                        </a:rPr>
                        <a:t>(</a:t>
                      </a:r>
                      <a:r>
                        <a:rPr lang="en-US" sz="1500" dirty="0">
                          <a:latin typeface="Corbel" panose="020B0503020204020204" pitchFamily="34" charset="0"/>
                        </a:rPr>
                        <a:t>28</a:t>
                      </a:r>
                      <a:r>
                        <a:rPr lang="en-GB" sz="1500" dirty="0">
                          <a:latin typeface="Corbel" panose="020B0503020204020204" pitchFamily="34" charset="0"/>
                        </a:rPr>
                        <a:t>/11/25)</a:t>
                      </a:r>
                      <a:endParaRPr lang="en-US" sz="1500" dirty="0">
                        <a:latin typeface="Corbel" panose="020B0503020204020204" pitchFamily="34" charset="0"/>
                      </a:endParaRPr>
                    </a:p>
                  </a:txBody>
                  <a:tcPr>
                    <a:solidFill>
                      <a:schemeClr val="bg1"/>
                    </a:solidFill>
                  </a:tcPr>
                </a:tc>
                <a:tc>
                  <a:txBody>
                    <a:bodyPr/>
                    <a:lstStyle/>
                    <a:p>
                      <a:pPr algn="ctr"/>
                      <a:r>
                        <a:rPr lang="en-GB" sz="1500" b="1" dirty="0">
                          <a:latin typeface="Corbel" panose="020B0503020204020204" pitchFamily="34" charset="0"/>
                        </a:rPr>
                        <a:t>16.05%</a:t>
                      </a:r>
                    </a:p>
                    <a:p>
                      <a:pPr algn="ctr"/>
                      <a:r>
                        <a:rPr lang="en-GB" sz="1500" b="0" dirty="0">
                          <a:latin typeface="Corbel" panose="020B0503020204020204" pitchFamily="34" charset="0"/>
                        </a:rPr>
                        <a:t>(Nov 2025)</a:t>
                      </a:r>
                    </a:p>
                  </a:txBody>
                  <a:tcPr>
                    <a:solidFill>
                      <a:schemeClr val="bg1"/>
                    </a:solidFill>
                  </a:tcPr>
                </a:tc>
                <a:tc>
                  <a:txBody>
                    <a:bodyPr/>
                    <a:lstStyle/>
                    <a:p>
                      <a:pPr algn="ctr"/>
                      <a:r>
                        <a:rPr lang="en-GB" sz="1500" b="1" dirty="0">
                          <a:latin typeface="Corbel" panose="020B0503020204020204" pitchFamily="34" charset="0"/>
                        </a:rPr>
                        <a:t>4.23%</a:t>
                      </a:r>
                    </a:p>
                    <a:p>
                      <a:pPr algn="ctr"/>
                      <a:r>
                        <a:rPr lang="en-GB" sz="1500" dirty="0">
                          <a:latin typeface="Corbel" panose="020B0503020204020204" pitchFamily="34" charset="0"/>
                        </a:rPr>
                        <a:t>(Q2 2025)</a:t>
                      </a:r>
                      <a:endParaRPr lang="en-US" sz="1500" dirty="0">
                        <a:latin typeface="Corbel" panose="020B0503020204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NEWS HIGHLIGHTS</a:t>
            </a:r>
          </a:p>
        </p:txBody>
      </p:sp>
      <p:sp>
        <p:nvSpPr>
          <p:cNvPr id="7" name="TextBox 6"/>
          <p:cNvSpPr txBox="1"/>
          <p:nvPr/>
        </p:nvSpPr>
        <p:spPr>
          <a:xfrm>
            <a:off x="1400926" y="1042571"/>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International News</a:t>
            </a:r>
            <a:endParaRPr lang="en-US" dirty="0"/>
          </a:p>
        </p:txBody>
      </p:sp>
      <p:sp>
        <p:nvSpPr>
          <p:cNvPr id="3" name="TextBox 2"/>
          <p:cNvSpPr txBox="1"/>
          <p:nvPr/>
        </p:nvSpPr>
        <p:spPr>
          <a:xfrm>
            <a:off x="278632" y="6044480"/>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500" dirty="0"/>
              <a:t>Key Macroeconomic Indices</a:t>
            </a:r>
            <a:endParaRPr lang="en-US" sz="1500" dirty="0"/>
          </a:p>
        </p:txBody>
      </p:sp>
      <p:sp>
        <p:nvSpPr>
          <p:cNvPr id="13" name="Rectangle 12"/>
          <p:cNvSpPr/>
          <p:nvPr/>
        </p:nvSpPr>
        <p:spPr>
          <a:xfrm>
            <a:off x="153313" y="1524863"/>
            <a:ext cx="5650587" cy="3831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spcAft>
                <a:spcPts val="12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United States: </a:t>
            </a:r>
            <a:r>
              <a:rPr lang="en-US" sz="1400" dirty="0">
                <a:solidFill>
                  <a:schemeClr val="tx1"/>
                </a:solidFill>
                <a:latin typeface="Corbel" panose="020B0503020204020204" pitchFamily="34" charset="0"/>
              </a:rPr>
              <a:t>U.S. jobless claims hit lowest since April, Delayed data signal cooling U.S. consumer spending at end of Q3, US mortgage applications stabilize as home purchase demand surges</a:t>
            </a:r>
            <a:endParaRPr lang="en-US" altLang="en-US" sz="1400" dirty="0">
              <a:solidFill>
                <a:schemeClr val="tx1"/>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UK &amp; Eurozone</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Eurozone Inflation stabilizes, UK Retail sector faces steep decline, Government approves 4.1% Wage hike, unveils new tax increase.</a:t>
            </a:r>
            <a:endParaRPr lang="en-US" altLang="en-US" sz="1400" dirty="0">
              <a:solidFill>
                <a:srgbClr val="0D0D0D"/>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China</a:t>
            </a:r>
            <a:r>
              <a:rPr lang="en-GB" sz="1400" dirty="0">
                <a:solidFill>
                  <a:srgbClr val="0D0D0D"/>
                </a:solidFill>
                <a:latin typeface="Corbel" panose="020B0503020204020204" pitchFamily="34" charset="0"/>
              </a:rPr>
              <a:t>: </a:t>
            </a:r>
            <a:r>
              <a:rPr lang="en-US" altLang="en-US" sz="1400" dirty="0">
                <a:solidFill>
                  <a:srgbClr val="0D0D0D"/>
                </a:solidFill>
                <a:latin typeface="Corbel" panose="020B0503020204020204" pitchFamily="34" charset="0"/>
              </a:rPr>
              <a:t>Yuan Hits Strongest Level in Over a Year Amid Dollar Weakness Bets, Industrial Profit falls</a:t>
            </a: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Japan:</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Japan shows mixed signals amid low unemployment, rising inflation, and factory output uncertainty</a:t>
            </a:r>
            <a:endParaRPr lang="en-US" altLang="en-US" sz="1400" dirty="0">
              <a:solidFill>
                <a:srgbClr val="0D0D0D"/>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South Africa:</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Producer inflation accelerates to 2.9% in South Africa; Rand gains on robust financial data</a:t>
            </a:r>
            <a:endParaRPr lang="en-US" altLang="en-US" sz="1400" dirty="0">
              <a:solidFill>
                <a:srgbClr val="0D0D0D"/>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Ghana: </a:t>
            </a:r>
            <a:r>
              <a:rPr lang="en-US" sz="1400" dirty="0">
                <a:solidFill>
                  <a:schemeClr val="tx1"/>
                </a:solidFill>
                <a:latin typeface="Corbel" panose="020B0503020204020204" pitchFamily="34" charset="0"/>
              </a:rPr>
              <a:t>Ghana cuts policy rate as inflation eases, economy accelerates on strong services growth</a:t>
            </a:r>
          </a:p>
        </p:txBody>
      </p:sp>
      <p:sp>
        <p:nvSpPr>
          <p:cNvPr id="10" name="TextBox 9"/>
          <p:cNvSpPr txBox="1"/>
          <p:nvPr/>
        </p:nvSpPr>
        <p:spPr>
          <a:xfrm>
            <a:off x="6592170" y="998404"/>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Local News</a:t>
            </a:r>
            <a:endParaRPr lang="en-US" dirty="0"/>
          </a:p>
        </p:txBody>
      </p:sp>
      <p:sp>
        <p:nvSpPr>
          <p:cNvPr id="11" name="Rectangle 10"/>
          <p:cNvSpPr/>
          <p:nvPr/>
        </p:nvSpPr>
        <p:spPr>
          <a:xfrm>
            <a:off x="5958885" y="1506469"/>
            <a:ext cx="4657240" cy="30623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African Development Bank Group approves $500 million loan to support economic governance and energy transition</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 retains key policy rate at 27%</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Nigeria’s PMI hits 56.4 in November</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Private sector credit surges by N1.89trn following September rate cut</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NNPC reports N5tn revenue despite drop in crude output</a:t>
            </a:r>
          </a:p>
          <a:p>
            <a:pPr algn="just">
              <a:buClr>
                <a:schemeClr val="tx2">
                  <a:lumMod val="75000"/>
                </a:schemeClr>
              </a:buClr>
            </a:pPr>
            <a:endParaRPr lang="en-US" altLang="en-US" sz="1400" dirty="0">
              <a:solidFill>
                <a:schemeClr val="tx1"/>
              </a:solidFill>
              <a:latin typeface="Corbel" panose="020B0503020204020204" pitchFamily="34" charset="0"/>
            </a:endParaRPr>
          </a:p>
          <a:p>
            <a:pPr algn="just">
              <a:buClr>
                <a:schemeClr val="tx2">
                  <a:lumMod val="75000"/>
                </a:schemeClr>
              </a:buClr>
            </a:pPr>
            <a:endParaRPr lang="en-US" altLang="en-US" sz="1400" dirty="0">
              <a:solidFill>
                <a:schemeClr val="tx1"/>
              </a:solidFill>
              <a:latin typeface="Corbel" panose="020B0503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3" name="Rectangle: Rounded Corners 2"/>
          <p:cNvSpPr/>
          <p:nvPr/>
        </p:nvSpPr>
        <p:spPr>
          <a:xfrm>
            <a:off x="181343" y="952373"/>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The United States</a:t>
            </a:r>
          </a:p>
        </p:txBody>
      </p:sp>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94589" y="699510"/>
            <a:ext cx="1176674" cy="755797"/>
          </a:xfrm>
          <a:prstGeom prst="rect">
            <a:avLst/>
          </a:prstGeom>
        </p:spPr>
      </p:pic>
      <p:sp>
        <p:nvSpPr>
          <p:cNvPr id="2" name="Rectangle: Rounded Corners 1"/>
          <p:cNvSpPr/>
          <p:nvPr/>
        </p:nvSpPr>
        <p:spPr>
          <a:xfrm>
            <a:off x="172107" y="5473726"/>
            <a:ext cx="5079846" cy="336229"/>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700"/>
              </a:lnSpc>
              <a:spcAft>
                <a:spcPts val="1800"/>
              </a:spcAft>
            </a:pPr>
            <a:r>
              <a:rPr lang="en-US" sz="1400" b="1" i="0" dirty="0">
                <a:solidFill>
                  <a:schemeClr val="tx1"/>
                </a:solidFill>
                <a:effectLst/>
                <a:latin typeface="Corbel" panose="020B0503020204020204" pitchFamily="34" charset="0"/>
              </a:rPr>
              <a:t>Markets Climb on Dovish Fed Signals, Small caps and Tech Surge</a:t>
            </a:r>
            <a:endParaRPr lang="en-GB" sz="1400" b="1" i="0" dirty="0">
              <a:solidFill>
                <a:schemeClr val="tx1"/>
              </a:solidFill>
              <a:effectLst/>
              <a:latin typeface="Corbel" panose="020B0503020204020204" pitchFamily="34" charset="0"/>
            </a:endParaRPr>
          </a:p>
        </p:txBody>
      </p:sp>
      <p:sp>
        <p:nvSpPr>
          <p:cNvPr id="13" name="TextBox 12"/>
          <p:cNvSpPr txBox="1"/>
          <p:nvPr/>
        </p:nvSpPr>
        <p:spPr>
          <a:xfrm>
            <a:off x="81315" y="5876920"/>
            <a:ext cx="5265386" cy="1292662"/>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solidFill>
                  <a:srgbClr val="0D0D0D"/>
                </a:solidFill>
                <a:latin typeface="Corbel" panose="020B0503020204020204" pitchFamily="34" charset="0"/>
              </a:rPr>
              <a:t>U.S. stocks ended the holiday-shortened week higher, supported by dovish Fed signals and softer economic data that strengthened expectations for a December rate cut. </a:t>
            </a:r>
          </a:p>
          <a:p>
            <a:pPr marL="285750" indent="-285750" algn="just">
              <a:buFont typeface="Wingdings" panose="05000000000000000000" pitchFamily="2" charset="2"/>
              <a:buChar char="q"/>
            </a:pPr>
            <a:r>
              <a:rPr lang="en-US" altLang="en-US" sz="1300" dirty="0">
                <a:solidFill>
                  <a:srgbClr val="0D0D0D"/>
                </a:solidFill>
                <a:latin typeface="Corbel" panose="020B0503020204020204" pitchFamily="34" charset="0"/>
              </a:rPr>
              <a:t>Small caps led gains, with the Russell 2000 up 5.52%, while the Nasdaq rebounded as AI valuation concerns eased amid renewed optimism over tech growth. Markets were closed Thursday for Thanksgiving.</a:t>
            </a:r>
            <a:endParaRPr lang="en-GB" altLang="en-US" sz="1300" dirty="0">
              <a:solidFill>
                <a:srgbClr val="0D0D0D"/>
              </a:solidFill>
              <a:latin typeface="Corbel" panose="020B0503020204020204" pitchFamily="34" charset="0"/>
            </a:endParaRPr>
          </a:p>
        </p:txBody>
      </p:sp>
      <p:graphicFrame>
        <p:nvGraphicFramePr>
          <p:cNvPr id="14" name="Table 13"/>
          <p:cNvGraphicFramePr>
            <a:graphicFrameLocks noGrp="1"/>
          </p:cNvGraphicFramePr>
          <p:nvPr>
            <p:custDataLst>
              <p:tags r:id="rId1"/>
            </p:custDataLst>
            <p:extLst>
              <p:ext uri="{D42A27DB-BD31-4B8C-83A1-F6EECF244321}">
                <p14:modId xmlns:p14="http://schemas.microsoft.com/office/powerpoint/2010/main" val="1369363223"/>
              </p:ext>
            </p:extLst>
          </p:nvPr>
        </p:nvGraphicFramePr>
        <p:xfrm>
          <a:off x="7787882" y="5579349"/>
          <a:ext cx="2761745" cy="1402080"/>
        </p:xfrm>
        <a:graphic>
          <a:graphicData uri="http://schemas.openxmlformats.org/drawingml/2006/table">
            <a:tbl>
              <a:tblPr firstRow="1" bandRow="1">
                <a:tableStyleId>{7E9639D4-E3E2-4D34-9284-5A2195B3D0D7}</a:tableStyleId>
              </a:tblPr>
              <a:tblGrid>
                <a:gridCol w="109854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01198">
                  <a:extLst>
                    <a:ext uri="{9D8B030D-6E8A-4147-A177-3AD203B41FA5}">
                      <a16:colId xmlns:a16="http://schemas.microsoft.com/office/drawing/2014/main" val="20002"/>
                    </a:ext>
                  </a:extLst>
                </a:gridCol>
              </a:tblGrid>
              <a:tr h="252087">
                <a:tc>
                  <a:txBody>
                    <a:bodyPr/>
                    <a:lstStyle/>
                    <a:p>
                      <a:r>
                        <a:rPr lang="en-GB" sz="1200" b="1" dirty="0">
                          <a:solidFill>
                            <a:schemeClr val="tx1"/>
                          </a:solidFill>
                          <a:latin typeface="Corbel" panose="020B0503020204020204" pitchFamily="34" charset="0"/>
                        </a:rPr>
                        <a:t>S&amp;P 500</a:t>
                      </a:r>
                      <a:endParaRPr lang="en-US" sz="1200" b="1" dirty="0">
                        <a:solidFill>
                          <a:schemeClr val="tx1"/>
                        </a:solidFill>
                        <a:latin typeface="Corbel" panose="020B0503020204020204" pitchFamily="34" charset="0"/>
                      </a:endParaRPr>
                    </a:p>
                  </a:txBody>
                  <a:tcPr marL="62455" marR="6245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sz="1400" b="0" i="0" u="none" strike="noStrike" dirty="0">
                          <a:solidFill>
                            <a:srgbClr val="000000"/>
                          </a:solidFill>
                          <a:effectLst/>
                          <a:latin typeface="Corbel" panose="020B0503020204020204" pitchFamily="34" charset="0"/>
                          <a:ea typeface="+mn-ea"/>
                          <a:cs typeface="+mn-cs"/>
                        </a:rPr>
                        <a:t>6,849.09</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3.72%</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8131">
                <a:tc>
                  <a:txBody>
                    <a:bodyPr/>
                    <a:lstStyle/>
                    <a:p>
                      <a:r>
                        <a:rPr lang="en-GB" sz="1200" b="1" dirty="0">
                          <a:latin typeface="Corbel" panose="020B0503020204020204" pitchFamily="34" charset="0"/>
                        </a:rPr>
                        <a:t>Nasdaq Composite</a:t>
                      </a:r>
                      <a:endParaRPr lang="en-US" sz="1200" b="1" dirty="0">
                        <a:latin typeface="Corbel" panose="020B0503020204020204" pitchFamily="34" charset="0"/>
                      </a:endParaRPr>
                    </a:p>
                  </a:txBody>
                  <a:tcPr marL="62455" marR="62455"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buNone/>
                      </a:pPr>
                      <a:r>
                        <a:rPr lang="en-US" sz="1400" b="0" i="0" u="none" strike="noStrike" dirty="0">
                          <a:solidFill>
                            <a:srgbClr val="000000"/>
                          </a:solidFill>
                          <a:effectLst/>
                          <a:latin typeface="Corbel" panose="020B0503020204020204" pitchFamily="34" charset="0"/>
                        </a:rPr>
                        <a:t>23,365.69</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4.9%</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529383">
                <a:tc>
                  <a:txBody>
                    <a:bodyPr/>
                    <a:lstStyle/>
                    <a:p>
                      <a:r>
                        <a:rPr lang="en-GB" sz="1200" b="1" dirty="0">
                          <a:latin typeface="Corbel" panose="020B0503020204020204" pitchFamily="34" charset="0"/>
                        </a:rPr>
                        <a:t>Dow Jones Industrial average</a:t>
                      </a:r>
                      <a:endParaRPr lang="en-US" sz="1200" b="1" dirty="0">
                        <a:latin typeface="Corbel" panose="020B0503020204020204" pitchFamily="34" charset="0"/>
                      </a:endParaRPr>
                    </a:p>
                  </a:txBody>
                  <a:tcPr marL="62455" marR="62455" anchor="ctr">
                    <a:solidFill>
                      <a:schemeClr val="bg1"/>
                    </a:solidFill>
                  </a:tcPr>
                </a:tc>
                <a:tc>
                  <a:txBody>
                    <a:bodyPr/>
                    <a:lstStyle/>
                    <a:p>
                      <a:pPr algn="r" fontAlgn="ctr">
                        <a:buNone/>
                      </a:pPr>
                      <a:r>
                        <a:rPr lang="en-US" altLang="en-US" sz="1400" b="0" i="0" u="none" strike="noStrike" dirty="0">
                          <a:solidFill>
                            <a:srgbClr val="000000"/>
                          </a:solidFill>
                          <a:effectLst/>
                          <a:latin typeface="Corbel" panose="020B0503020204020204" pitchFamily="34" charset="0"/>
                        </a:rPr>
                        <a:t>47,716.42</a:t>
                      </a:r>
                    </a:p>
                  </a:txBody>
                  <a:tcPr marL="6350" marR="6350" marT="6350" marB="0" anchor="ctr">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3.2 %</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solidFill>
                      <a:schemeClr val="bg1"/>
                    </a:solidFill>
                  </a:tcPr>
                </a:tc>
                <a:extLst>
                  <a:ext uri="{0D108BD9-81ED-4DB2-BD59-A6C34878D82A}">
                    <a16:rowId xmlns:a16="http://schemas.microsoft.com/office/drawing/2014/main" val="10002"/>
                  </a:ext>
                </a:extLst>
              </a:tr>
            </a:tbl>
          </a:graphicData>
        </a:graphic>
      </p:graphicFrame>
      <p:sp>
        <p:nvSpPr>
          <p:cNvPr id="16" name="TextBox 15"/>
          <p:cNvSpPr txBox="1"/>
          <p:nvPr/>
        </p:nvSpPr>
        <p:spPr>
          <a:xfrm>
            <a:off x="5284241" y="5457656"/>
            <a:ext cx="2414817" cy="189282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Stocks rebounded this week from their largest pullback since April, driven by expectations of a December Fed rate cut and renewed optimism about long-term earnings in the AI sector, which lifted tech-heavy indices</a:t>
            </a:r>
          </a:p>
        </p:txBody>
      </p:sp>
      <p:sp>
        <p:nvSpPr>
          <p:cNvPr id="17" name="Rectangle: Rounded Corners 16"/>
          <p:cNvSpPr/>
          <p:nvPr/>
        </p:nvSpPr>
        <p:spPr>
          <a:xfrm>
            <a:off x="5648608" y="5154276"/>
            <a:ext cx="1740891" cy="2441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 </a:t>
            </a:r>
          </a:p>
        </p:txBody>
      </p:sp>
      <p:sp>
        <p:nvSpPr>
          <p:cNvPr id="18" name="Rectangle: Rounded Corners 17"/>
          <p:cNvSpPr/>
          <p:nvPr/>
        </p:nvSpPr>
        <p:spPr>
          <a:xfrm>
            <a:off x="7742976" y="5154276"/>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28" name="TextBox 27"/>
          <p:cNvSpPr txBox="1"/>
          <p:nvPr/>
        </p:nvSpPr>
        <p:spPr>
          <a:xfrm>
            <a:off x="62534" y="1609725"/>
            <a:ext cx="6274766" cy="2569934"/>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The Labor Department reported that initial claims for U.S. unemployment benefits came in at 216,000 for the week ended November 22, down from the prior week’s upwardly revised figure of 222,000 and marking the lowest reading since April. However, continuing claims increased by 7,000 to 1.960 million near the year peak.</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Newly released September data show U.S. retail spending slowing to 0.2%, below expectations for 0.4%. Core spending categories were softer, with ex-auto and gas sales up just 0.1% and GDP-linked control group sales dipping 0.1%. Meanwhile, postponed PPI data revealed a 0.3% rise in wholesale inflation, with core PPI moving broadly in line with forecasts.</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US mortgage applications rose slightly by 0.2% last week, holding most of the earlier 5.2% decline. Rising mortgage rates pushed refinancing applications down 5.7%, but demand for home purchase loans surged 7.6%, the strongest level since early 2023.</a:t>
            </a:r>
            <a:endParaRPr lang="en-GB" altLang="en-US" sz="1300" dirty="0">
              <a:latin typeface="Corbel" panose="020B0503020204020204" pitchFamily="34" charset="0"/>
            </a:endParaRPr>
          </a:p>
        </p:txBody>
      </p:sp>
      <p:sp>
        <p:nvSpPr>
          <p:cNvPr id="32" name="Rectangle: Rounded Corners 31"/>
          <p:cNvSpPr/>
          <p:nvPr/>
        </p:nvSpPr>
        <p:spPr>
          <a:xfrm>
            <a:off x="234188" y="4302996"/>
            <a:ext cx="2414817" cy="250812"/>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33" name="TextBox 32"/>
          <p:cNvSpPr txBox="1"/>
          <p:nvPr/>
        </p:nvSpPr>
        <p:spPr>
          <a:xfrm>
            <a:off x="33144" y="4657725"/>
            <a:ext cx="5846956" cy="692497"/>
          </a:xfrm>
          <a:prstGeom prst="rect">
            <a:avLst/>
          </a:prstGeom>
          <a:noFill/>
        </p:spPr>
        <p:txBody>
          <a:bodyPr wrap="square">
            <a:spAutoFit/>
          </a:bodyPr>
          <a:lstStyle/>
          <a:p>
            <a:pPr marL="285750" indent="-285750">
              <a:spcAft>
                <a:spcPts val="600"/>
              </a:spcAft>
              <a:buFont typeface="Wingdings" panose="05000000000000000000" pitchFamily="2" charset="2"/>
              <a:buChar char="q"/>
            </a:pPr>
            <a:r>
              <a:rPr lang="en-US" sz="1300" dirty="0">
                <a:latin typeface="Corbel" panose="020B0503020204020204" pitchFamily="34" charset="0"/>
              </a:rPr>
              <a:t>A slow softening of the labor market supports the Fed’s view that the economy is cooling but not collapsing while the slow consumer spending may lead to a slower GDP growth in the near term.</a:t>
            </a:r>
          </a:p>
        </p:txBody>
      </p:sp>
      <p:sp>
        <p:nvSpPr>
          <p:cNvPr id="35" name="TextBox 34"/>
          <p:cNvSpPr txBox="1"/>
          <p:nvPr/>
        </p:nvSpPr>
        <p:spPr>
          <a:xfrm>
            <a:off x="25" y="1254439"/>
            <a:ext cx="10756875" cy="397260"/>
          </a:xfrm>
          <a:prstGeom prst="roundRect">
            <a:avLst>
              <a:gd name="adj" fmla="val 0"/>
            </a:avLst>
          </a:prstGeom>
          <a:solidFill>
            <a:schemeClr val="bg1">
              <a:lumMod val="95000"/>
            </a:schemeClr>
          </a:solidFill>
        </p:spPr>
        <p:txBody>
          <a:bodyPr wrap="square">
            <a:noAutofit/>
          </a:bodyPr>
          <a:lstStyle/>
          <a:p>
            <a:r>
              <a:rPr lang="en-US" altLang="en-US" sz="1600" b="1" dirty="0">
                <a:latin typeface="Corbel" panose="020B0503020204020204" pitchFamily="34" charset="0"/>
              </a:rPr>
              <a:t>U.S Jobless Claims hit lowest since April, Delayed data signal cooling consumer pending, Mortgage Applications stabilize</a:t>
            </a:r>
          </a:p>
        </p:txBody>
      </p:sp>
      <p:sp>
        <p:nvSpPr>
          <p:cNvPr id="7" name="TextBox 6"/>
          <p:cNvSpPr txBox="1"/>
          <p:nvPr/>
        </p:nvSpPr>
        <p:spPr>
          <a:xfrm>
            <a:off x="6602369" y="4681294"/>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graphicFrame>
        <p:nvGraphicFramePr>
          <p:cNvPr id="10" name="Chart 9">
            <a:extLst>
              <a:ext uri="{FF2B5EF4-FFF2-40B4-BE49-F238E27FC236}">
                <a16:creationId xmlns:a16="http://schemas.microsoft.com/office/drawing/2014/main" id="{1E72E280-0613-3DE3-F0C5-0CA5E1ED4EF3}"/>
              </a:ext>
            </a:extLst>
          </p:cNvPr>
          <p:cNvGraphicFramePr/>
          <p:nvPr>
            <p:extLst>
              <p:ext uri="{D42A27DB-BD31-4B8C-83A1-F6EECF244321}">
                <p14:modId xmlns:p14="http://schemas.microsoft.com/office/powerpoint/2010/main" val="2600512296"/>
              </p:ext>
            </p:extLst>
          </p:nvPr>
        </p:nvGraphicFramePr>
        <p:xfrm>
          <a:off x="6301180" y="1723797"/>
          <a:ext cx="4329686" cy="333923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7461" b="24824"/>
          <a:stretch>
            <a:fillRect/>
          </a:stretch>
        </p:blipFill>
        <p:spPr>
          <a:xfrm>
            <a:off x="2732908" y="-88012"/>
            <a:ext cx="1807315" cy="1123988"/>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602" y="653579"/>
            <a:ext cx="1295228" cy="857562"/>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90290485"/>
              </p:ext>
            </p:extLst>
          </p:nvPr>
        </p:nvGraphicFramePr>
        <p:xfrm>
          <a:off x="7589559" y="5933266"/>
          <a:ext cx="3002915" cy="1400838"/>
        </p:xfrm>
        <a:graphic>
          <a:graphicData uri="http://schemas.openxmlformats.org/drawingml/2006/table">
            <a:tbl>
              <a:tblPr firstRow="1" bandRow="1">
                <a:tableStyleId>{7E9639D4-E3E2-4D34-9284-5A2195B3D0D7}</a:tableStyleId>
              </a:tblPr>
              <a:tblGrid>
                <a:gridCol w="892362">
                  <a:extLst>
                    <a:ext uri="{9D8B030D-6E8A-4147-A177-3AD203B41FA5}">
                      <a16:colId xmlns:a16="http://schemas.microsoft.com/office/drawing/2014/main" val="20000"/>
                    </a:ext>
                  </a:extLst>
                </a:gridCol>
                <a:gridCol w="872279">
                  <a:extLst>
                    <a:ext uri="{9D8B030D-6E8A-4147-A177-3AD203B41FA5}">
                      <a16:colId xmlns:a16="http://schemas.microsoft.com/office/drawing/2014/main" val="20001"/>
                    </a:ext>
                  </a:extLst>
                </a:gridCol>
                <a:gridCol w="1238274">
                  <a:extLst>
                    <a:ext uri="{9D8B030D-6E8A-4147-A177-3AD203B41FA5}">
                      <a16:colId xmlns:a16="http://schemas.microsoft.com/office/drawing/2014/main" val="20002"/>
                    </a:ext>
                  </a:extLst>
                </a:gridCol>
              </a:tblGrid>
              <a:tr h="372706">
                <a:tc>
                  <a:txBody>
                    <a:bodyPr/>
                    <a:lstStyle/>
                    <a:p>
                      <a:r>
                        <a:rPr lang="en-GB" sz="1200" b="1" dirty="0">
                          <a:solidFill>
                            <a:schemeClr val="tx1"/>
                          </a:solidFill>
                          <a:latin typeface="Corbel" panose="020B0503020204020204" pitchFamily="34" charset="0"/>
                        </a:rPr>
                        <a:t>FTSE 100</a:t>
                      </a:r>
                      <a:endParaRPr lang="en-US" sz="1200" b="1" dirty="0">
                        <a:solidFill>
                          <a:schemeClr val="tx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1" i="0" u="none" strike="noStrike" dirty="0">
                          <a:solidFill>
                            <a:srgbClr val="000000"/>
                          </a:solidFill>
                          <a:effectLst/>
                          <a:latin typeface="Corbel" panose="020B0503020204020204" pitchFamily="34" charset="0"/>
                        </a:rPr>
                        <a:t>9,720.51</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i="0" u="none" strike="noStrike" dirty="0">
                          <a:solidFill>
                            <a:schemeClr val="tx1"/>
                          </a:solidFill>
                          <a:effectLst/>
                          <a:latin typeface="Corbel" panose="020B0503020204020204" pitchFamily="34" charset="0"/>
                          <a:ea typeface="+mn-ea"/>
                          <a:cs typeface="+mn-cs"/>
                        </a:rPr>
                        <a:t>            1.97 %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US" sz="1200" b="1" i="0" u="none" strike="noStrike" dirty="0">
                          <a:solidFill>
                            <a:srgbClr val="FF0000"/>
                          </a:solidFill>
                          <a:effectLst/>
                          <a:latin typeface="Corbel" panose="020B0503020204020204" pitchFamily="34" charset="0"/>
                          <a:ea typeface="+mn-ea"/>
                          <a:cs typeface="+mn-cs"/>
                        </a:rPr>
                        <a:t> </a:t>
                      </a:r>
                      <a:r>
                        <a:rPr lang="en-GB" sz="1200" dirty="0">
                          <a:latin typeface="Corbel" panose="020B0503020204020204" pitchFamily="34" charset="0"/>
                          <a:sym typeface="+mn-ea"/>
                        </a:rPr>
                        <a:t> </a:t>
                      </a:r>
                      <a:endParaRPr lang="en-US" sz="1200" b="1" i="0" u="none" strike="noStrike" dirty="0">
                        <a:solidFill>
                          <a:srgbClr val="FF0000"/>
                        </a:solidFill>
                        <a:effectLst/>
                        <a:latin typeface="Corbel" panose="020B0503020204020204" pitchFamily="34"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9918">
                <a:tc>
                  <a:txBody>
                    <a:bodyPr/>
                    <a:lstStyle/>
                    <a:p>
                      <a:r>
                        <a:rPr lang="en-GB" sz="1200" b="1" dirty="0">
                          <a:latin typeface="Corbel" panose="020B0503020204020204" pitchFamily="34" charset="0"/>
                        </a:rPr>
                        <a:t>DAX index</a:t>
                      </a:r>
                      <a:endParaRPr lang="en-US" sz="1200" b="1"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buNone/>
                      </a:pPr>
                      <a:r>
                        <a:rPr lang="en-US" sz="1200" b="1" i="0" u="none" strike="noStrike" dirty="0">
                          <a:solidFill>
                            <a:srgbClr val="242424"/>
                          </a:solidFill>
                          <a:effectLst/>
                          <a:latin typeface="Corbel" panose="020B0503020204020204" pitchFamily="34" charset="0"/>
                        </a:rPr>
                        <a:t>   23,836.79</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3.23 %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US" sz="1200" b="1" i="0" u="none" strike="noStrike" dirty="0">
                          <a:solidFill>
                            <a:srgbClr val="FF0000"/>
                          </a:solidFill>
                          <a:effectLst/>
                          <a:latin typeface="Corbel" panose="020B0503020204020204" pitchFamily="34" charset="0"/>
                          <a:ea typeface="+mn-ea"/>
                          <a:cs typeface="+mn-cs"/>
                        </a:rPr>
                        <a:t> </a:t>
                      </a:r>
                      <a:endParaRPr lang="en-US" sz="1200"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5508">
                <a:tc>
                  <a:txBody>
                    <a:bodyPr/>
                    <a:lstStyle/>
                    <a:p>
                      <a:r>
                        <a:rPr lang="en-GB" sz="1200" b="1" dirty="0">
                          <a:latin typeface="Corbel" panose="020B0503020204020204" pitchFamily="34" charset="0"/>
                        </a:rPr>
                        <a:t>CAC 40</a:t>
                      </a:r>
                      <a:endParaRPr lang="en-US" sz="1200" b="1" dirty="0">
                        <a:latin typeface="Corbel" panose="020B0503020204020204" pitchFamily="34" charset="0"/>
                      </a:endParaRPr>
                    </a:p>
                  </a:txBody>
                  <a:tcPr anchor="ctr">
                    <a:solidFill>
                      <a:schemeClr val="bg1"/>
                    </a:solidFill>
                  </a:tcPr>
                </a:tc>
                <a:tc>
                  <a:txBody>
                    <a:bodyPr/>
                    <a:lstStyle/>
                    <a:p>
                      <a:pPr algn="ctr" fontAlgn="b">
                        <a:buNone/>
                      </a:pPr>
                      <a:r>
                        <a:rPr lang="en-US" sz="1200" b="1" i="0" u="none" strike="noStrike" dirty="0">
                          <a:solidFill>
                            <a:srgbClr val="000000"/>
                          </a:solidFill>
                          <a:effectLst/>
                          <a:latin typeface="Corbel" panose="020B0503020204020204" pitchFamily="34" charset="0"/>
                        </a:rPr>
                        <a:t>8,122.71</a:t>
                      </a:r>
                    </a:p>
                  </a:txBody>
                  <a:tcPr marL="6350" marR="6350" marT="6350" marB="0" anchor="b">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1.75 %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2"/>
                  </a:ext>
                </a:extLst>
              </a:tr>
              <a:tr h="372706">
                <a:tc>
                  <a:txBody>
                    <a:bodyPr/>
                    <a:lstStyle/>
                    <a:p>
                      <a:r>
                        <a:rPr lang="en-GB" sz="1200" b="1" dirty="0">
                          <a:latin typeface="Corbel" panose="020B0503020204020204" pitchFamily="34" charset="0"/>
                        </a:rPr>
                        <a:t>FTSE MIB</a:t>
                      </a:r>
                      <a:endParaRPr lang="en-US" sz="1200" b="1" dirty="0">
                        <a:latin typeface="Corbel" panose="020B0503020204020204" pitchFamily="34" charset="0"/>
                      </a:endParaRPr>
                    </a:p>
                  </a:txBody>
                  <a:tcPr anchor="ctr">
                    <a:solidFill>
                      <a:schemeClr val="bg1"/>
                    </a:solidFill>
                  </a:tcPr>
                </a:tc>
                <a:tc>
                  <a:txBody>
                    <a:bodyPr/>
                    <a:lstStyle/>
                    <a:p>
                      <a:pPr algn="ctr" fontAlgn="b"/>
                      <a:r>
                        <a:rPr lang="en-US" sz="1200" b="1" i="0" u="none" strike="noStrike" dirty="0">
                          <a:solidFill>
                            <a:schemeClr val="tx1"/>
                          </a:solidFill>
                          <a:effectLst/>
                          <a:latin typeface="Corbel" panose="020B0503020204020204" pitchFamily="34" charset="0"/>
                        </a:rPr>
                        <a:t>43,357</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1.63%</a:t>
                      </a:r>
                      <a:r>
                        <a:rPr lang="en-US" sz="1200" b="1" i="0" u="none" strike="noStrike" dirty="0">
                          <a:solidFill>
                            <a:srgbClr val="FF0000"/>
                          </a:solidFill>
                          <a:effectLst/>
                          <a:latin typeface="Corbel" panose="020B0503020204020204" pitchFamily="34" charset="0"/>
                          <a:ea typeface="+mn-ea"/>
                          <a:cs typeface="+mn-cs"/>
                        </a:rPr>
                        <a:t>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sym typeface="+mn-ea"/>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3" name="Rectangle: Rounded Corners 2"/>
          <p:cNvSpPr/>
          <p:nvPr/>
        </p:nvSpPr>
        <p:spPr>
          <a:xfrm>
            <a:off x="181343" y="959157"/>
            <a:ext cx="2446716" cy="334521"/>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UK &amp; Eurozone</a:t>
            </a:r>
          </a:p>
        </p:txBody>
      </p:sp>
      <p:sp>
        <p:nvSpPr>
          <p:cNvPr id="4" name="TextBox 3"/>
          <p:cNvSpPr txBox="1"/>
          <p:nvPr/>
        </p:nvSpPr>
        <p:spPr>
          <a:xfrm>
            <a:off x="-63500" y="1362760"/>
            <a:ext cx="10820400" cy="323165"/>
          </a:xfrm>
          <a:prstGeom prst="roundRect">
            <a:avLst>
              <a:gd name="adj" fmla="val 0"/>
            </a:avLst>
          </a:prstGeom>
          <a:solidFill>
            <a:schemeClr val="bg1">
              <a:lumMod val="95000"/>
            </a:schemeClr>
          </a:solidFill>
        </p:spPr>
        <p:txBody>
          <a:bodyPr wrap="square">
            <a:spAutoFit/>
          </a:bodyPr>
          <a:lstStyle/>
          <a:p>
            <a:r>
              <a:rPr lang="en-US" sz="1500" b="1" dirty="0">
                <a:latin typeface="Corbel" panose="020B0503020204020204" pitchFamily="34" charset="0"/>
              </a:rPr>
              <a:t>Eurozone Inflation stables, UK Retail sector faces steep decline, Government approves 4.1% Wage hike, Unveils new tax increase </a:t>
            </a:r>
          </a:p>
        </p:txBody>
      </p:sp>
      <p:sp>
        <p:nvSpPr>
          <p:cNvPr id="15" name="TextBox 14"/>
          <p:cNvSpPr txBox="1"/>
          <p:nvPr/>
        </p:nvSpPr>
        <p:spPr>
          <a:xfrm>
            <a:off x="137390" y="4476901"/>
            <a:ext cx="6291104" cy="817189"/>
          </a:xfrm>
          <a:prstGeom prst="rect">
            <a:avLst/>
          </a:prstGeom>
          <a:noFill/>
        </p:spPr>
        <p:txBody>
          <a:bodyPr wrap="square">
            <a:noAutofit/>
          </a:bodyPr>
          <a:lstStyle/>
          <a:p>
            <a:pPr marL="285750" indent="-285750" algn="just">
              <a:buFont typeface="Wingdings" panose="05000000000000000000" pitchFamily="2" charset="2"/>
              <a:buChar char="q"/>
            </a:pPr>
            <a:r>
              <a:rPr lang="en-US" sz="1400" dirty="0">
                <a:highlight>
                  <a:srgbClr val="FFFFFF"/>
                </a:highlight>
              </a:rPr>
              <a:t>Subdued November inflation suggests the ECB may keep policy steady in the near term, provide some support</a:t>
            </a:r>
          </a:p>
          <a:p>
            <a:pPr marL="285750" indent="-285750" algn="just">
              <a:buFont typeface="Wingdings" panose="05000000000000000000" pitchFamily="2" charset="2"/>
              <a:buChar char="q"/>
            </a:pPr>
            <a:r>
              <a:rPr lang="en-US" sz="1400" dirty="0">
                <a:highlight>
                  <a:srgbClr val="FFFFFF"/>
                </a:highlight>
              </a:rPr>
              <a:t>Tax hikes and weak retail sentiment in the UK may dampen spending, slowing economic growth in the medium term.</a:t>
            </a:r>
            <a:endParaRPr lang="en-US" sz="1300" dirty="0">
              <a:highlight>
                <a:srgbClr val="FFFFFF"/>
              </a:highlight>
              <a:latin typeface="Corbel" panose="020B0503020204020204" pitchFamily="34" charset="0"/>
            </a:endParaRPr>
          </a:p>
        </p:txBody>
      </p:sp>
      <p:sp>
        <p:nvSpPr>
          <p:cNvPr id="19" name="Rectangle: Rounded Corners 18"/>
          <p:cNvSpPr/>
          <p:nvPr/>
        </p:nvSpPr>
        <p:spPr>
          <a:xfrm>
            <a:off x="213242" y="4164662"/>
            <a:ext cx="2414817" cy="2758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27" name="Rectangle: Rounded Corners 26"/>
          <p:cNvSpPr/>
          <p:nvPr/>
        </p:nvSpPr>
        <p:spPr>
          <a:xfrm>
            <a:off x="45297" y="5351993"/>
            <a:ext cx="7349609" cy="32241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500" b="1" i="0" u="none" strike="noStrike" dirty="0">
                <a:solidFill>
                  <a:schemeClr val="tx1"/>
                </a:solidFill>
                <a:effectLst/>
                <a:latin typeface="Corbel" panose="020B0503020204020204" pitchFamily="34" charset="0"/>
              </a:rPr>
              <a:t>European markets ended lower amid bubble concerns</a:t>
            </a:r>
          </a:p>
        </p:txBody>
      </p:sp>
      <p:sp>
        <p:nvSpPr>
          <p:cNvPr id="28" name="TextBox 27"/>
          <p:cNvSpPr txBox="1"/>
          <p:nvPr/>
        </p:nvSpPr>
        <p:spPr>
          <a:xfrm>
            <a:off x="70763" y="5666255"/>
            <a:ext cx="4265150" cy="1972795"/>
          </a:xfrm>
          <a:prstGeom prst="rect">
            <a:avLst/>
          </a:prstGeom>
          <a:noFill/>
        </p:spPr>
        <p:txBody>
          <a:bodyPr wrap="square" rtlCol="0">
            <a:noAutofit/>
          </a:bodyPr>
          <a:lstStyle/>
          <a:p>
            <a:pPr marL="285750" indent="-285750" algn="just">
              <a:spcAft>
                <a:spcPts val="825"/>
              </a:spcAft>
              <a:buFont typeface="Wingdings" panose="05000000000000000000" pitchFamily="2" charset="2"/>
              <a:buChar char="q"/>
            </a:pPr>
            <a:r>
              <a:rPr lang="en-US" altLang="en-US" sz="1300" b="0" i="0" dirty="0">
                <a:effectLst/>
                <a:latin typeface="Corbel" panose="020B0503020204020204" pitchFamily="34" charset="0"/>
              </a:rPr>
              <a:t>In local currency terms, the pan-European STOXX Europe 600 Index closed 2.35% higher. </a:t>
            </a:r>
          </a:p>
          <a:p>
            <a:pPr marL="285750" indent="-285750" algn="just">
              <a:spcAft>
                <a:spcPts val="825"/>
              </a:spcAft>
              <a:buFont typeface="Wingdings" panose="05000000000000000000" pitchFamily="2" charset="2"/>
              <a:buChar char="q"/>
            </a:pPr>
            <a:r>
              <a:rPr lang="en-US" altLang="en-US" sz="1300" b="0" i="0" dirty="0">
                <a:effectLst/>
                <a:latin typeface="Corbel" panose="020B0503020204020204" pitchFamily="34" charset="0"/>
              </a:rPr>
              <a:t>Major single-country stock indexes rose as well. Germany’s DAX gained 3.23%, Italy’s FTSE MIB added 1.63%, and France’s CAC 40 Index was up 1.75%. The UK’s FTSE 100 Index climbed 1.97%.</a:t>
            </a:r>
          </a:p>
        </p:txBody>
      </p:sp>
      <p:sp>
        <p:nvSpPr>
          <p:cNvPr id="29" name="TextBox 28"/>
          <p:cNvSpPr txBox="1"/>
          <p:nvPr/>
        </p:nvSpPr>
        <p:spPr>
          <a:xfrm>
            <a:off x="4519679" y="6186958"/>
            <a:ext cx="2778171" cy="1147146"/>
          </a:xfrm>
          <a:prstGeom prst="rect">
            <a:avLst/>
          </a:prstGeom>
          <a:noFill/>
        </p:spPr>
        <p:txBody>
          <a:bodyPr wrap="square" rtlCol="0">
            <a:noAutofit/>
          </a:bodyPr>
          <a:lstStyle/>
          <a:p>
            <a:pPr marL="171450" indent="-171450" algn="just">
              <a:spcAft>
                <a:spcPts val="300"/>
              </a:spcAft>
              <a:buFont typeface="Wingdings" panose="05000000000000000000" pitchFamily="2" charset="2"/>
              <a:buChar char="q"/>
            </a:pPr>
            <a:r>
              <a:rPr lang="en-US" sz="1300" dirty="0">
                <a:latin typeface="Corbel" panose="020B0503020204020204" pitchFamily="34" charset="0"/>
              </a:rPr>
              <a:t>Expectation of US rate cuts and continued earnings reports across European firms, combined with economic data from the eurozone and global developments.</a:t>
            </a:r>
          </a:p>
        </p:txBody>
      </p:sp>
      <p:sp>
        <p:nvSpPr>
          <p:cNvPr id="30" name="Rectangle: Rounded Corners 29"/>
          <p:cNvSpPr/>
          <p:nvPr/>
        </p:nvSpPr>
        <p:spPr>
          <a:xfrm>
            <a:off x="4553722" y="5783110"/>
            <a:ext cx="2875023" cy="322415"/>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31" name="Rectangle: Rounded Corners 30"/>
          <p:cNvSpPr/>
          <p:nvPr/>
        </p:nvSpPr>
        <p:spPr>
          <a:xfrm>
            <a:off x="7576676" y="54917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32"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6" name="TextBox 5"/>
          <p:cNvSpPr txBox="1"/>
          <p:nvPr/>
        </p:nvSpPr>
        <p:spPr>
          <a:xfrm>
            <a:off x="118006" y="1679743"/>
            <a:ext cx="6612838" cy="2708434"/>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Regional data show subdued inflation in November, with France at 0.8% YoY, Spain easing to 3.1%, and Italy falling to 1.1%. These trends suggest eurozone-wide inflation data, due December 2, could remain near the ECB’s 2% target, with analysts expecting around 2.2%</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The CBI retail sales balance fell to –32 in November, the lowest in 17 years, signaling a deepening contraction in UK retail activity. Retailers expect muted demand and slightly slower sales decline in December.</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Britain's main minimum wage rate will rise by 4.1% to 12.71 pounds ($16.67) an hour from April 2026</a:t>
            </a:r>
            <a:r>
              <a:rPr lang="en-US" sz="1400" dirty="0"/>
              <a:t> following a hike of 6.7% earlier in the year. Benefiting 2.4 million workers aged 21 and over, workers below 21 will also see increases of 6%–8.5%. </a:t>
            </a:r>
          </a:p>
          <a:p>
            <a:pPr marL="285750" indent="-285750" algn="just">
              <a:spcAft>
                <a:spcPts val="300"/>
              </a:spcAft>
              <a:buFont typeface="Wingdings" panose="05000000000000000000" pitchFamily="2" charset="2"/>
              <a:buChar char="q"/>
            </a:pPr>
            <a:r>
              <a:rPr lang="en-US" sz="1400" dirty="0"/>
              <a:t>UK unveils plans to raise taxes by £26 billion, marking a second consecutive year of hikes. The OBR project tax burden to reach 38% of GDP BY 2030 from 25% in 2025.</a:t>
            </a:r>
          </a:p>
          <a:p>
            <a:pPr marL="285750" indent="-285750" algn="just">
              <a:spcAft>
                <a:spcPts val="300"/>
              </a:spcAft>
              <a:buFont typeface="Wingdings" panose="05000000000000000000" pitchFamily="2" charset="2"/>
              <a:buChar char="q"/>
            </a:pPr>
            <a:endParaRPr lang="en-US" altLang="en-US" sz="1300" dirty="0">
              <a:latin typeface="Corbel" panose="020B0503020204020204" pitchFamily="34" charset="0"/>
            </a:endParaRPr>
          </a:p>
        </p:txBody>
      </p:sp>
      <p:sp>
        <p:nvSpPr>
          <p:cNvPr id="5" name="TextBox 4">
            <a:extLst>
              <a:ext uri="{FF2B5EF4-FFF2-40B4-BE49-F238E27FC236}">
                <a16:creationId xmlns:a16="http://schemas.microsoft.com/office/drawing/2014/main" id="{630BC013-525C-39D4-3020-461F741F6F31}"/>
              </a:ext>
            </a:extLst>
          </p:cNvPr>
          <p:cNvSpPr txBox="1"/>
          <p:nvPr/>
        </p:nvSpPr>
        <p:spPr>
          <a:xfrm>
            <a:off x="6625538" y="4454061"/>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graphicFrame>
        <p:nvGraphicFramePr>
          <p:cNvPr id="8" name="Chart 7">
            <a:extLst>
              <a:ext uri="{FF2B5EF4-FFF2-40B4-BE49-F238E27FC236}">
                <a16:creationId xmlns:a16="http://schemas.microsoft.com/office/drawing/2014/main" id="{50AA9105-FF5D-6C8A-63AE-33A52997FBF2}"/>
              </a:ext>
            </a:extLst>
          </p:cNvPr>
          <p:cNvGraphicFramePr/>
          <p:nvPr>
            <p:extLst>
              <p:ext uri="{D42A27DB-BD31-4B8C-83A1-F6EECF244321}">
                <p14:modId xmlns:p14="http://schemas.microsoft.com/office/powerpoint/2010/main" val="172867789"/>
              </p:ext>
            </p:extLst>
          </p:nvPr>
        </p:nvGraphicFramePr>
        <p:xfrm>
          <a:off x="6730844" y="1931033"/>
          <a:ext cx="3861630" cy="262348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sp>
        <p:nvSpPr>
          <p:cNvPr id="12" name="TextBox 11"/>
          <p:cNvSpPr txBox="1"/>
          <p:nvPr/>
        </p:nvSpPr>
        <p:spPr>
          <a:xfrm>
            <a:off x="72702" y="1713109"/>
            <a:ext cx="6236335" cy="2105784"/>
          </a:xfrm>
          <a:prstGeom prst="rect">
            <a:avLst/>
          </a:prstGeom>
          <a:noFill/>
        </p:spPr>
        <p:txBody>
          <a:bodyPr wrap="square" rtlCol="0">
            <a:no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China’s central bank set the yuan’s daily fixing rate at 7.0796 per US dollar, the strongest since October 2024, following a 0.34% offshore rally when it briefly touched 7.0794. Analysts note the yuan has appreciated despite a firm US dollar and may continue to strengthen if the Federal Reserve cuts rates in December. </a:t>
            </a:r>
          </a:p>
          <a:p>
            <a:pPr marL="285750" indent="-285750" algn="just">
              <a:buFont typeface="Wingdings" panose="05000000000000000000" pitchFamily="2" charset="2"/>
              <a:buChar char="q"/>
            </a:pPr>
            <a:r>
              <a:rPr lang="en-US" altLang="en-US" sz="1300" dirty="0">
                <a:latin typeface="Corbel" panose="020B0503020204020204" pitchFamily="34" charset="0"/>
              </a:rPr>
              <a:t>China’s industrial profits fell 5.5% YoY in October, following strong gains in the prior two months. The producer price index remained negative for the 37th consecutive month despite Beijing’s efforts to curb price wars and excess output. Analysts still expect China to achieve its official 2025 growth target of around 5%.</a:t>
            </a:r>
          </a:p>
          <a:p>
            <a:pPr marL="285750" indent="-285750" algn="just">
              <a:buFont typeface="Wingdings" panose="05000000000000000000" pitchFamily="2" charset="2"/>
              <a:buChar char="q"/>
            </a:pPr>
            <a:r>
              <a:rPr lang="en-US" sz="1400" dirty="0"/>
              <a:t>Mainland Chinese stocks rose, driven by investor enthusiasm for domestic tech and AI, despite growth slowdown concerns.</a:t>
            </a:r>
            <a:endParaRPr lang="en-US" altLang="en-US" sz="1300" dirty="0">
              <a:latin typeface="Corbel" panose="020B0503020204020204" pitchFamily="34" charset="0"/>
            </a:endParaRPr>
          </a:p>
        </p:txBody>
      </p:sp>
      <p:sp>
        <p:nvSpPr>
          <p:cNvPr id="6" name="TextBox 5"/>
          <p:cNvSpPr txBox="1"/>
          <p:nvPr/>
        </p:nvSpPr>
        <p:spPr>
          <a:xfrm>
            <a:off x="43960" y="4270028"/>
            <a:ext cx="6043024" cy="707886"/>
          </a:xfrm>
          <a:prstGeom prst="rect">
            <a:avLst/>
          </a:prstGeom>
          <a:noFill/>
        </p:spPr>
        <p:txBody>
          <a:bodyPr wrap="square">
            <a:spAutoFit/>
          </a:bodyPr>
          <a:lstStyle/>
          <a:p>
            <a:pPr marL="285750" indent="-285750" algn="just">
              <a:buFont typeface="Wingdings" panose="05000000000000000000" pitchFamily="2" charset="2"/>
              <a:buChar char="q"/>
            </a:pPr>
            <a:r>
              <a:rPr lang="en-US" sz="1400" dirty="0"/>
              <a:t>A stronger yuan may ease import costs but could pressure China’s exporters</a:t>
            </a:r>
          </a:p>
          <a:p>
            <a:pPr marL="285750" indent="-285750" algn="just">
              <a:buFont typeface="Wingdings" panose="05000000000000000000" pitchFamily="2" charset="2"/>
              <a:buChar char="q"/>
            </a:pPr>
            <a:r>
              <a:rPr lang="en-US" sz="1300" i="0" dirty="0">
                <a:effectLst/>
                <a:latin typeface="Corbel" panose="020B0503020204020204" pitchFamily="34" charset="0"/>
              </a:rPr>
              <a:t>Markets may also price in more policy support, especially if economic signals remain soft.</a:t>
            </a:r>
          </a:p>
        </p:txBody>
      </p:sp>
      <p:sp>
        <p:nvSpPr>
          <p:cNvPr id="7" name="Rectangle: Rounded Corners 6"/>
          <p:cNvSpPr/>
          <p:nvPr/>
        </p:nvSpPr>
        <p:spPr>
          <a:xfrm>
            <a:off x="367106" y="3911943"/>
            <a:ext cx="2414817" cy="27589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 </a:t>
            </a:r>
          </a:p>
        </p:txBody>
      </p:sp>
      <p:sp>
        <p:nvSpPr>
          <p:cNvPr id="22" name="TextBox 21"/>
          <p:cNvSpPr txBox="1"/>
          <p:nvPr/>
        </p:nvSpPr>
        <p:spPr>
          <a:xfrm>
            <a:off x="160421" y="1347060"/>
            <a:ext cx="10094013" cy="357545"/>
          </a:xfrm>
          <a:prstGeom prst="roundRect">
            <a:avLst/>
          </a:prstGeom>
          <a:solidFill>
            <a:schemeClr val="bg1">
              <a:lumMod val="95000"/>
            </a:schemeClr>
          </a:solidFill>
        </p:spPr>
        <p:txBody>
          <a:bodyPr wrap="square">
            <a:spAutoFit/>
          </a:bodyPr>
          <a:lstStyle/>
          <a:p>
            <a:pPr algn="l">
              <a:spcAft>
                <a:spcPts val="1125"/>
              </a:spcAft>
            </a:pPr>
            <a:r>
              <a:rPr lang="en-US" altLang="en-US" sz="1500" b="1" i="0" dirty="0">
                <a:solidFill>
                  <a:srgbClr val="000000"/>
                </a:solidFill>
                <a:effectLst/>
                <a:latin typeface="Corbel" panose="020B0503020204020204" pitchFamily="34" charset="0"/>
              </a:rPr>
              <a:t>Yuan Hits Strongest Level in Over a Year Amid Dollar Weakness Bets, Industrial Profit falls</a:t>
            </a:r>
          </a:p>
        </p:txBody>
      </p:sp>
      <p:sp>
        <p:nvSpPr>
          <p:cNvPr id="3" name="Rectangle: Rounded Corners 2"/>
          <p:cNvSpPr/>
          <p:nvPr/>
        </p:nvSpPr>
        <p:spPr>
          <a:xfrm>
            <a:off x="156977" y="960927"/>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Asia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700" y="669927"/>
            <a:ext cx="1098204" cy="823654"/>
          </a:xfrm>
          <a:prstGeom prst="rect">
            <a:avLst/>
          </a:prstGeom>
        </p:spPr>
      </p:pic>
      <p:sp>
        <p:nvSpPr>
          <p:cNvPr id="2" name="Title 1"/>
          <p:cNvSpPr txBox="1"/>
          <p:nvPr/>
        </p:nvSpPr>
        <p:spPr>
          <a:xfrm>
            <a:off x="11867" y="130837"/>
            <a:ext cx="3125297" cy="38471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5" name="TextBox 4"/>
          <p:cNvSpPr txBox="1"/>
          <p:nvPr/>
        </p:nvSpPr>
        <p:spPr>
          <a:xfrm>
            <a:off x="-7354" y="5524098"/>
            <a:ext cx="6420493" cy="2092881"/>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b="0" i="0" dirty="0">
                <a:effectLst/>
                <a:latin typeface="Corbel" panose="020B0503020204020204" pitchFamily="34" charset="0"/>
              </a:rPr>
              <a:t>Japan’s unemployment rate held at 2.6% in October, slightly above expectations of 2.5% and the highest since July 2024, as joblessness rose to 1.85 million. </a:t>
            </a:r>
            <a:r>
              <a:rPr lang="en-US" altLang="en-US" sz="1300" dirty="0">
                <a:latin typeface="Corbel" panose="020B0503020204020204" pitchFamily="34" charset="0"/>
              </a:rPr>
              <a:t>Labor force participation also improved as </a:t>
            </a:r>
            <a:r>
              <a:rPr lang="en-US" altLang="en-US" sz="1300" b="0" i="0" dirty="0">
                <a:effectLst/>
                <a:latin typeface="Corbel" panose="020B0503020204020204" pitchFamily="34" charset="0"/>
              </a:rPr>
              <a:t>number of people outside the labor force fell by 150,000</a:t>
            </a:r>
          </a:p>
          <a:p>
            <a:pPr marL="285750" indent="-285750" algn="just">
              <a:buFont typeface="Wingdings" panose="05000000000000000000" pitchFamily="2" charset="2"/>
              <a:buChar char="q"/>
            </a:pPr>
            <a:r>
              <a:rPr lang="en-US" altLang="en-US" sz="1300" b="0" i="0" dirty="0">
                <a:effectLst/>
                <a:latin typeface="Corbel" panose="020B0503020204020204" pitchFamily="34" charset="0"/>
              </a:rPr>
              <a:t>Tokyo’s core inflation remained at 2.8% in November, above the BoJ’s 2% target and strengthening expectations of a potential rate hike. Strong October data on industrial production, retail sales, and steady unemployment signaled economic resilience and supported confidence in a more sustainable inflation trend.</a:t>
            </a:r>
          </a:p>
          <a:p>
            <a:pPr marL="285750" indent="-285750" algn="just">
              <a:buFont typeface="Wingdings" panose="05000000000000000000" pitchFamily="2" charset="2"/>
              <a:buChar char="q"/>
            </a:pPr>
            <a:r>
              <a:rPr lang="en-US" altLang="en-US" sz="1300" b="0" i="0" dirty="0">
                <a:effectLst/>
                <a:latin typeface="Corbel" panose="020B0503020204020204" pitchFamily="34" charset="0"/>
              </a:rPr>
              <a:t>Japan's factory output unexpectedly rose 1.4% in October from the previous month due to robust automobile production. but manufacturers expect industrial output to fall in coming months suggesting the hit from U.S. tariffs could intensify.</a:t>
            </a:r>
            <a:endParaRPr lang="en-GB" altLang="en-US" sz="1300" b="0" i="0" dirty="0">
              <a:effectLst/>
              <a:latin typeface="Corbel" panose="020B0503020204020204" pitchFamily="34" charset="0"/>
            </a:endParaRPr>
          </a:p>
        </p:txBody>
      </p:sp>
      <p:sp>
        <p:nvSpPr>
          <p:cNvPr id="14" name="TextBox 13"/>
          <p:cNvSpPr txBox="1"/>
          <p:nvPr/>
        </p:nvSpPr>
        <p:spPr>
          <a:xfrm>
            <a:off x="43960" y="4962525"/>
            <a:ext cx="6369180" cy="578882"/>
          </a:xfrm>
          <a:prstGeom prst="roundRect">
            <a:avLst/>
          </a:prstGeom>
          <a:solidFill>
            <a:schemeClr val="bg1">
              <a:lumMod val="95000"/>
            </a:schemeClr>
          </a:solidFill>
        </p:spPr>
        <p:txBody>
          <a:bodyPr wrap="square">
            <a:spAutoFit/>
          </a:bodyPr>
          <a:lstStyle/>
          <a:p>
            <a:r>
              <a:rPr lang="en-US" sz="1400" b="1" dirty="0">
                <a:latin typeface="Corbel" panose="020B0503020204020204" pitchFamily="34" charset="0"/>
              </a:rPr>
              <a:t>Japan Shows Mixed Signals Amid Low Unemployment, Rising Inflation, and Factory Output Uncertainty</a:t>
            </a:r>
          </a:p>
        </p:txBody>
      </p:sp>
      <p:sp>
        <p:nvSpPr>
          <p:cNvPr id="11" name="TextBox 10"/>
          <p:cNvSpPr txBox="1"/>
          <p:nvPr/>
        </p:nvSpPr>
        <p:spPr>
          <a:xfrm>
            <a:off x="6472148" y="6054721"/>
            <a:ext cx="3903796" cy="838751"/>
          </a:xfrm>
          <a:prstGeom prst="rect">
            <a:avLst/>
          </a:prstGeom>
          <a:noFill/>
        </p:spPr>
        <p:txBody>
          <a:bodyPr wrap="square">
            <a:noAutofit/>
          </a:bodyPr>
          <a:lstStyle/>
          <a:p>
            <a:pPr marL="285750" indent="-285750" algn="just">
              <a:buFont typeface="Wingdings" panose="05000000000000000000" pitchFamily="2" charset="2"/>
              <a:buChar char="q"/>
            </a:pPr>
            <a:r>
              <a:rPr lang="en-US" sz="1400" dirty="0">
                <a:latin typeface="Corbel" panose="020B0503020204020204" pitchFamily="34" charset="0"/>
              </a:rPr>
              <a:t>Japan’s economy shows resilience but forward risks from U.S. tariffs and expected industrial slowdown may weigh on growth</a:t>
            </a:r>
            <a:r>
              <a:rPr lang="en-US" dirty="0"/>
              <a:t>.</a:t>
            </a:r>
            <a:endParaRPr lang="en-GB" altLang="en-US" sz="1300" dirty="0">
              <a:latin typeface="Corbel" panose="020B0503020204020204" pitchFamily="34" charset="0"/>
            </a:endParaRPr>
          </a:p>
        </p:txBody>
      </p:sp>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480812193"/>
              </p:ext>
            </p:extLst>
          </p:nvPr>
        </p:nvGraphicFramePr>
        <p:xfrm>
          <a:off x="6615304" y="4404406"/>
          <a:ext cx="3760640" cy="1119692"/>
        </p:xfrm>
        <a:graphic>
          <a:graphicData uri="http://schemas.openxmlformats.org/drawingml/2006/table">
            <a:tbl>
              <a:tblPr firstRow="1" bandRow="1">
                <a:tableStyleId>{7E9639D4-E3E2-4D34-9284-5A2195B3D0D7}</a:tableStyleId>
              </a:tblPr>
              <a:tblGrid>
                <a:gridCol w="1479110">
                  <a:extLst>
                    <a:ext uri="{9D8B030D-6E8A-4147-A177-3AD203B41FA5}">
                      <a16:colId xmlns:a16="http://schemas.microsoft.com/office/drawing/2014/main" val="20000"/>
                    </a:ext>
                  </a:extLst>
                </a:gridCol>
                <a:gridCol w="1223174">
                  <a:extLst>
                    <a:ext uri="{9D8B030D-6E8A-4147-A177-3AD203B41FA5}">
                      <a16:colId xmlns:a16="http://schemas.microsoft.com/office/drawing/2014/main" val="20001"/>
                    </a:ext>
                  </a:extLst>
                </a:gridCol>
                <a:gridCol w="1058356">
                  <a:extLst>
                    <a:ext uri="{9D8B030D-6E8A-4147-A177-3AD203B41FA5}">
                      <a16:colId xmlns:a16="http://schemas.microsoft.com/office/drawing/2014/main" val="20002"/>
                    </a:ext>
                  </a:extLst>
                </a:gridCol>
              </a:tblGrid>
              <a:tr h="458609">
                <a:tc>
                  <a:txBody>
                    <a:bodyPr/>
                    <a:lstStyle/>
                    <a:p>
                      <a:r>
                        <a:rPr lang="en-GB" sz="1200" b="1" dirty="0">
                          <a:solidFill>
                            <a:schemeClr val="tx1"/>
                          </a:solidFill>
                          <a:latin typeface="Corbel" panose="020B0503020204020204" pitchFamily="34" charset="0"/>
                        </a:rPr>
                        <a:t>Shanghai Composite</a:t>
                      </a:r>
                      <a:endParaRPr lang="en-US" sz="1200" b="1" dirty="0">
                        <a:solidFill>
                          <a:schemeClr val="tx1"/>
                        </a:solidFill>
                        <a:latin typeface="Corbel" panose="020B0503020204020204" pitchFamily="34" charset="0"/>
                      </a:endParaRPr>
                    </a:p>
                  </a:txBody>
                  <a:tcPr marL="100585" marR="1005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US" sz="1400" b="1" i="0" u="none" strike="noStrike" dirty="0">
                          <a:solidFill>
                            <a:srgbClr val="000000"/>
                          </a:solidFill>
                          <a:effectLst/>
                          <a:latin typeface="Corbel" panose="020B0503020204020204" pitchFamily="34" charset="0"/>
                        </a:rPr>
                        <a:t>3,888.60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b="1" i="0" dirty="0">
                          <a:solidFill>
                            <a:schemeClr val="tx1"/>
                          </a:solidFill>
                          <a:effectLst/>
                          <a:latin typeface="Corbel" panose="020B0503020204020204" pitchFamily="34" charset="0"/>
                          <a:ea typeface="+mn-ea"/>
                          <a:cs typeface="+mn-cs"/>
                        </a:rPr>
                        <a:t>1.40%</a:t>
                      </a:r>
                      <a:r>
                        <a:rPr lang="en-GB" sz="1400" b="1" dirty="0">
                          <a:solidFill>
                            <a:srgbClr val="FF0000"/>
                          </a:solidFill>
                          <a:latin typeface="Corbel" panose="020B0503020204020204" pitchFamily="34" charset="0"/>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5982">
                <a:tc>
                  <a:txBody>
                    <a:bodyPr/>
                    <a:lstStyle/>
                    <a:p>
                      <a:r>
                        <a:rPr lang="en-GB" sz="1200" b="1" dirty="0">
                          <a:solidFill>
                            <a:schemeClr val="tx1"/>
                          </a:solidFill>
                          <a:latin typeface="Corbel" panose="020B0503020204020204" pitchFamily="34" charset="0"/>
                        </a:rPr>
                        <a:t>Hang Seng Index</a:t>
                      </a:r>
                      <a:endParaRPr lang="en-US" sz="1200" b="1" dirty="0">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tc>
                  <a:txBody>
                    <a:bodyPr/>
                    <a:lstStyle/>
                    <a:p>
                      <a:pPr algn="r" fontAlgn="b">
                        <a:buNone/>
                      </a:pPr>
                      <a:r>
                        <a:rPr lang="en-US" sz="1400" b="1" i="0" u="none" strike="noStrike" dirty="0">
                          <a:solidFill>
                            <a:srgbClr val="000000"/>
                          </a:solidFill>
                          <a:effectLst/>
                          <a:latin typeface="Corbel" panose="020B0503020204020204" pitchFamily="34" charset="0"/>
                        </a:rPr>
                        <a:t>25858.89</a:t>
                      </a: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u="none" strike="noStrike" dirty="0">
                          <a:solidFill>
                            <a:schemeClr val="tx1"/>
                          </a:solidFill>
                          <a:effectLst/>
                          <a:latin typeface="Corbel" panose="020B0503020204020204" pitchFamily="34" charset="0"/>
                          <a:ea typeface="+mn-ea"/>
                          <a:cs typeface="+mn-cs"/>
                        </a:rPr>
                        <a:t>2.53%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b="1" dirty="0">
                        <a:solidFill>
                          <a:srgbClr val="FF0000"/>
                        </a:solidFill>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5101">
                <a:tc>
                  <a:txBody>
                    <a:bodyPr/>
                    <a:lstStyle/>
                    <a:p>
                      <a:r>
                        <a:rPr lang="en-GB" sz="1200" b="1" dirty="0">
                          <a:latin typeface="Corbel" panose="020B0503020204020204" pitchFamily="34" charset="0"/>
                        </a:rPr>
                        <a:t>Nikkei 225 index</a:t>
                      </a:r>
                      <a:endParaRPr lang="en-US" sz="1200" b="1" dirty="0">
                        <a:latin typeface="Corbel" panose="020B0503020204020204" pitchFamily="34" charset="0"/>
                      </a:endParaRPr>
                    </a:p>
                  </a:txBody>
                  <a:tcPr marL="100585" marR="100585" anchor="ctr">
                    <a:noFill/>
                  </a:tcPr>
                </a:tc>
                <a:tc>
                  <a:txBody>
                    <a:bodyPr/>
                    <a:lstStyle/>
                    <a:p>
                      <a:pPr algn="r"/>
                      <a:r>
                        <a:rPr lang="en-US" altLang="en-US" sz="1400" b="1" dirty="0">
                          <a:latin typeface="Corbel" panose="020B0503020204020204" pitchFamily="34" charset="0"/>
                        </a:rPr>
                        <a:t>50,253.91</a:t>
                      </a:r>
                    </a:p>
                  </a:txBody>
                  <a:tcPr marL="100585" marR="100585" anchor="ctr">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dirty="0">
                          <a:solidFill>
                            <a:schemeClr val="tx1"/>
                          </a:solidFill>
                          <a:effectLst/>
                          <a:latin typeface="Corbel" panose="020B0503020204020204" pitchFamily="34" charset="0"/>
                          <a:ea typeface="+mn-ea"/>
                          <a:cs typeface="+mn-cs"/>
                        </a:rPr>
                        <a:t>3.35%</a:t>
                      </a:r>
                      <a:r>
                        <a:rPr lang="en-GB" sz="1400" b="1" dirty="0">
                          <a:solidFill>
                            <a:srgbClr val="FF0000"/>
                          </a:solidFill>
                          <a:latin typeface="Corbel" panose="020B0503020204020204" pitchFamily="34" charset="0"/>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noFill/>
                  </a:tcPr>
                </a:tc>
                <a:extLst>
                  <a:ext uri="{0D108BD9-81ED-4DB2-BD59-A6C34878D82A}">
                    <a16:rowId xmlns:a16="http://schemas.microsoft.com/office/drawing/2014/main" val="10002"/>
                  </a:ext>
                </a:extLst>
              </a:tr>
            </a:tbl>
          </a:graphicData>
        </a:graphic>
      </p:graphicFrame>
      <p:graphicFrame>
        <p:nvGraphicFramePr>
          <p:cNvPr id="16" name="Chart 15">
            <a:extLst>
              <a:ext uri="{FF2B5EF4-FFF2-40B4-BE49-F238E27FC236}">
                <a16:creationId xmlns:a16="http://schemas.microsoft.com/office/drawing/2014/main" id="{182D30A4-BDD2-B31E-E020-825309208830}"/>
              </a:ext>
            </a:extLst>
          </p:cNvPr>
          <p:cNvGraphicFramePr/>
          <p:nvPr>
            <p:extLst>
              <p:ext uri="{D42A27DB-BD31-4B8C-83A1-F6EECF244321}">
                <p14:modId xmlns:p14="http://schemas.microsoft.com/office/powerpoint/2010/main" val="2117271021"/>
              </p:ext>
            </p:extLst>
          </p:nvPr>
        </p:nvGraphicFramePr>
        <p:xfrm>
          <a:off x="6460320" y="1848535"/>
          <a:ext cx="4037316" cy="2180585"/>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Rounded Corners 16">
            <a:extLst>
              <a:ext uri="{FF2B5EF4-FFF2-40B4-BE49-F238E27FC236}">
                <a16:creationId xmlns:a16="http://schemas.microsoft.com/office/drawing/2014/main" id="{8F2F9645-0E50-A3D2-6CFD-E52D6DF67CF6}"/>
              </a:ext>
            </a:extLst>
          </p:cNvPr>
          <p:cNvSpPr/>
          <p:nvPr/>
        </p:nvSpPr>
        <p:spPr>
          <a:xfrm>
            <a:off x="6615304" y="5651204"/>
            <a:ext cx="2414817" cy="30348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Outlook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898900" y="7363423"/>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6</a:t>
            </a:fld>
            <a:endParaRPr sz="1750" b="1" dirty="0">
              <a:solidFill>
                <a:schemeClr val="bg1"/>
              </a:solidFill>
              <a:latin typeface="Corbel" panose="020B0503020204020204" pitchFamily="34" charset="0"/>
            </a:endParaRPr>
          </a:p>
        </p:txBody>
      </p:sp>
      <p:sp>
        <p:nvSpPr>
          <p:cNvPr id="8"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AFRICAN Economy</a:t>
            </a:r>
          </a:p>
        </p:txBody>
      </p:sp>
      <p:pic>
        <p:nvPicPr>
          <p:cNvPr id="11" name="Picture 10"/>
          <p:cNvPicPr>
            <a:picLocks noChangeAspect="1"/>
          </p:cNvPicPr>
          <p:nvPr/>
        </p:nvPicPr>
        <p:blipFill rotWithShape="1">
          <a:blip r:embed="rId2"/>
          <a:srcRect l="19209" r="17763" b="5578"/>
          <a:stretch>
            <a:fillRect/>
          </a:stretch>
        </p:blipFill>
        <p:spPr>
          <a:xfrm>
            <a:off x="2832100" y="105250"/>
            <a:ext cx="914400" cy="820328"/>
          </a:xfrm>
          <a:prstGeom prst="rect">
            <a:avLst/>
          </a:prstGeom>
        </p:spPr>
      </p:pic>
      <p:sp>
        <p:nvSpPr>
          <p:cNvPr id="2" name="TextBox 1"/>
          <p:cNvSpPr txBox="1"/>
          <p:nvPr/>
        </p:nvSpPr>
        <p:spPr>
          <a:xfrm>
            <a:off x="124938" y="1152525"/>
            <a:ext cx="10152687" cy="321945"/>
          </a:xfrm>
          <a:prstGeom prst="rect">
            <a:avLst/>
          </a:prstGeom>
          <a:solidFill>
            <a:schemeClr val="bg1">
              <a:lumMod val="95000"/>
            </a:schemeClr>
          </a:solidFill>
        </p:spPr>
        <p:txBody>
          <a:bodyPr wrap="square" rtlCol="0">
            <a:spAutoFit/>
          </a:bodyPr>
          <a:lstStyle/>
          <a:p>
            <a:pPr algn="l">
              <a:lnSpc>
                <a:spcPts val="1800"/>
              </a:lnSpc>
            </a:pPr>
            <a:r>
              <a:rPr lang="en-US" altLang="en-GB" sz="1500" b="1" i="0" strike="noStrike" dirty="0">
                <a:effectLst/>
                <a:latin typeface="Corbel" panose="020B0503020204020204" pitchFamily="34" charset="0"/>
              </a:rPr>
              <a:t>Producer Inflation Accelerates to 2.9% in South Africa; Rand Gains on Robust Financial Data</a:t>
            </a:r>
            <a:endParaRPr lang="en-GB" altLang="en-GB" sz="1500" b="1" i="0" strike="noStrike" dirty="0">
              <a:effectLst/>
              <a:latin typeface="Corbel" panose="020B0503020204020204" pitchFamily="34" charset="0"/>
            </a:endParaRPr>
          </a:p>
        </p:txBody>
      </p:sp>
      <p:sp>
        <p:nvSpPr>
          <p:cNvPr id="3" name="TextBox 2"/>
          <p:cNvSpPr txBox="1"/>
          <p:nvPr/>
        </p:nvSpPr>
        <p:spPr>
          <a:xfrm>
            <a:off x="2191084" y="1586445"/>
            <a:ext cx="8055125" cy="2246769"/>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In October 2025, South Africa witnessed its fifth consecutive month of rising Producer Price Index (PPI) inflation, which reached 2.9%, marking its highest point since July 2024. This was an increase from September's rate of 2.3%, although it fell short of the anticipated 3.1%.</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This was driven mainly by higher prices in food and beverages, petroleum-related products, and furniture manufacturing, while monthly PPI dipped 0.1% for the second consecutive month.</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The South African rand strengthened to 17.11 per dollar after data showed improving liquidity and credit conditions, with M3 money supply rising to 7.52% and private sector credit growth accelerating to 7.26% in October, both above September levels and market forecasts.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7" t="19757" r="2030" b="18062"/>
          <a:stretch>
            <a:fillRect/>
          </a:stretch>
        </p:blipFill>
        <p:spPr bwMode="auto">
          <a:xfrm>
            <a:off x="253732" y="1987701"/>
            <a:ext cx="1892568" cy="1239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0993FC-936A-C54E-27D9-63017B004033}"/>
              </a:ext>
            </a:extLst>
          </p:cNvPr>
          <p:cNvSpPr txBox="1"/>
          <p:nvPr/>
        </p:nvSpPr>
        <p:spPr>
          <a:xfrm>
            <a:off x="253732" y="4023669"/>
            <a:ext cx="10152687" cy="312843"/>
          </a:xfrm>
          <a:prstGeom prst="rect">
            <a:avLst/>
          </a:prstGeom>
          <a:solidFill>
            <a:schemeClr val="bg1">
              <a:lumMod val="95000"/>
            </a:schemeClr>
          </a:solidFill>
        </p:spPr>
        <p:txBody>
          <a:bodyPr wrap="square" rtlCol="0">
            <a:spAutoFit/>
          </a:bodyPr>
          <a:lstStyle/>
          <a:p>
            <a:pPr>
              <a:lnSpc>
                <a:spcPts val="1800"/>
              </a:lnSpc>
            </a:pPr>
            <a:r>
              <a:rPr lang="en-US" sz="1400" b="1" dirty="0">
                <a:latin typeface="Corbel" panose="020B0503020204020204" pitchFamily="34" charset="0"/>
              </a:rPr>
              <a:t>Ghana Cuts Policy Rate as Inflation Eases; Economy Accelerates on Strong Services Growth</a:t>
            </a:r>
            <a:endParaRPr lang="en-US" altLang="en-GB" sz="1400" b="1" i="0" strike="noStrike" dirty="0">
              <a:effectLst/>
              <a:latin typeface="Corbel" panose="020B0503020204020204" pitchFamily="34" charset="0"/>
            </a:endParaRPr>
          </a:p>
        </p:txBody>
      </p:sp>
      <p:sp>
        <p:nvSpPr>
          <p:cNvPr id="5" name="TextBox 4">
            <a:extLst>
              <a:ext uri="{FF2B5EF4-FFF2-40B4-BE49-F238E27FC236}">
                <a16:creationId xmlns:a16="http://schemas.microsoft.com/office/drawing/2014/main" id="{A56F6718-5377-1A51-32E6-A351A5F5181E}"/>
              </a:ext>
            </a:extLst>
          </p:cNvPr>
          <p:cNvSpPr txBox="1"/>
          <p:nvPr/>
        </p:nvSpPr>
        <p:spPr>
          <a:xfrm>
            <a:off x="2242580" y="4495312"/>
            <a:ext cx="8014963" cy="267765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The Bank of Ghana lowered its policy rate by 350 bps to 18%, its third cut this year, citing a stronger macro-outlook as inflation fell to 8% in October within the target band and expected to ease to 4%–6% by year-end while economic growth remains solid.</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In addition to the policy rate reduction, the bank will now return to the use of the 14-day treasury bill as its main instrument for conducting open market operations as a renewed effort to streamline market operations.</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dirty="0">
                <a:latin typeface="Corbel" panose="020B0503020204020204" pitchFamily="34" charset="0"/>
              </a:rPr>
              <a:t>Ghana’s economy grew 5.1% in August 2025, led by a 9.6% expansion in the services sector, which contributed over 4 percentage points to the overall growth. Agriculture also supported growth with a 7.4% increase, while the industrial sector contracted by 1.08% due to weaker petroleum output, manufacturing, and declines in key service-related industries.</a:t>
            </a:r>
          </a:p>
        </p:txBody>
      </p:sp>
      <p:pic>
        <p:nvPicPr>
          <p:cNvPr id="7" name="Picture 2" descr="Ghana Flag: 10 Striking Facts About the National Flag">
            <a:extLst>
              <a:ext uri="{FF2B5EF4-FFF2-40B4-BE49-F238E27FC236}">
                <a16:creationId xmlns:a16="http://schemas.microsoft.com/office/drawing/2014/main" id="{082EE08B-8BA5-312F-CDFB-E162452A8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05" y="4733925"/>
            <a:ext cx="1886795" cy="1080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78063"/>
            <a:ext cx="1048894" cy="786670"/>
          </a:xfrm>
          <a:prstGeom prst="rect">
            <a:avLst/>
          </a:prstGeom>
        </p:spPr>
      </p:pic>
      <p:graphicFrame>
        <p:nvGraphicFramePr>
          <p:cNvPr id="11" name="Table 5"/>
          <p:cNvGraphicFramePr>
            <a:graphicFrameLocks noGrp="1"/>
          </p:cNvGraphicFramePr>
          <p:nvPr>
            <p:extLst>
              <p:ext uri="{D42A27DB-BD31-4B8C-83A1-F6EECF244321}">
                <p14:modId xmlns:p14="http://schemas.microsoft.com/office/powerpoint/2010/main" val="3820414703"/>
              </p:ext>
            </p:extLst>
          </p:nvPr>
        </p:nvGraphicFramePr>
        <p:xfrm>
          <a:off x="318140" y="1529708"/>
          <a:ext cx="10057758" cy="5628208"/>
        </p:xfrm>
        <a:graphic>
          <a:graphicData uri="http://schemas.openxmlformats.org/drawingml/2006/table">
            <a:tbl>
              <a:tblPr firstRow="1" bandRow="1">
                <a:tableStyleId>{8EC20E35-A176-4012-BC5E-935CFFF8708E}</a:tableStyleId>
              </a:tblPr>
              <a:tblGrid>
                <a:gridCol w="3122134">
                  <a:extLst>
                    <a:ext uri="{9D8B030D-6E8A-4147-A177-3AD203B41FA5}">
                      <a16:colId xmlns:a16="http://schemas.microsoft.com/office/drawing/2014/main" val="20000"/>
                    </a:ext>
                  </a:extLst>
                </a:gridCol>
                <a:gridCol w="2859873">
                  <a:extLst>
                    <a:ext uri="{9D8B030D-6E8A-4147-A177-3AD203B41FA5}">
                      <a16:colId xmlns:a16="http://schemas.microsoft.com/office/drawing/2014/main" val="20001"/>
                    </a:ext>
                  </a:extLst>
                </a:gridCol>
                <a:gridCol w="2146288">
                  <a:extLst>
                    <a:ext uri="{9D8B030D-6E8A-4147-A177-3AD203B41FA5}">
                      <a16:colId xmlns:a16="http://schemas.microsoft.com/office/drawing/2014/main" val="20002"/>
                    </a:ext>
                  </a:extLst>
                </a:gridCol>
                <a:gridCol w="1929463">
                  <a:extLst>
                    <a:ext uri="{9D8B030D-6E8A-4147-A177-3AD203B41FA5}">
                      <a16:colId xmlns:a16="http://schemas.microsoft.com/office/drawing/2014/main" val="20003"/>
                    </a:ext>
                  </a:extLst>
                </a:gridCol>
              </a:tblGrid>
              <a:tr h="346364">
                <a:tc>
                  <a:txBody>
                    <a:bodyPr/>
                    <a:lstStyle/>
                    <a:p>
                      <a:pPr algn="ctr"/>
                      <a:r>
                        <a:rPr lang="en-GB" sz="1700" b="1" dirty="0">
                          <a:latin typeface="Corbel" panose="020B0503020204020204" pitchFamily="34" charset="0"/>
                        </a:rPr>
                        <a:t>Indicators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Current</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Previous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endParaRPr lang="en-US" sz="1700" b="1" dirty="0">
                        <a:latin typeface="Corbel" panose="020B0503020204020204" pitchFamily="34" charset="0"/>
                      </a:endParaRPr>
                    </a:p>
                  </a:txBody>
                  <a:tcPr marL="83127" marR="83127" marT="41564" marB="41564">
                    <a:solidFill>
                      <a:srgbClr val="002060"/>
                    </a:solidFill>
                  </a:tcPr>
                </a:tc>
                <a:extLst>
                  <a:ext uri="{0D108BD9-81ED-4DB2-BD59-A6C34878D82A}">
                    <a16:rowId xmlns:a16="http://schemas.microsoft.com/office/drawing/2014/main" val="10000"/>
                  </a:ext>
                </a:extLst>
              </a:tr>
              <a:tr h="518991">
                <a:tc>
                  <a:txBody>
                    <a:bodyPr/>
                    <a:lstStyle/>
                    <a:p>
                      <a:pPr algn="ctr"/>
                      <a:r>
                        <a:rPr lang="en-GB" sz="1400" b="1" dirty="0">
                          <a:latin typeface="Corbel" panose="020B0503020204020204" pitchFamily="34" charset="0"/>
                        </a:rPr>
                        <a:t>Inflation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16.05%</a:t>
                      </a:r>
                    </a:p>
                    <a:p>
                      <a:pPr algn="ctr"/>
                      <a:r>
                        <a:rPr lang="en-US" sz="1400" b="0" dirty="0">
                          <a:latin typeface="Corbel" panose="020B0503020204020204" pitchFamily="34" charset="0"/>
                        </a:rPr>
                        <a:t>(Nov 2025)</a:t>
                      </a:r>
                    </a:p>
                  </a:txBody>
                  <a:tcPr marL="83127" marR="83127" marT="41564" marB="41564"/>
                </a:tc>
                <a:tc>
                  <a:txBody>
                    <a:bodyPr/>
                    <a:lstStyle/>
                    <a:p>
                      <a:pPr algn="ctr"/>
                      <a:r>
                        <a:rPr lang="en-US" sz="1400" b="0" dirty="0">
                          <a:latin typeface="Corbel" panose="020B0503020204020204" pitchFamily="34" charset="0"/>
                        </a:rPr>
                        <a:t>18.02%</a:t>
                      </a:r>
                    </a:p>
                    <a:p>
                      <a:pPr algn="ctr"/>
                      <a:r>
                        <a:rPr lang="en-US" sz="1400" b="0" dirty="0">
                          <a:latin typeface="Corbel" panose="020B0503020204020204" pitchFamily="34" charset="0"/>
                        </a:rPr>
                        <a:t>(Sep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00B05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197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1"/>
                  </a:ext>
                </a:extLst>
              </a:tr>
              <a:tr h="518991">
                <a:tc>
                  <a:txBody>
                    <a:bodyPr/>
                    <a:lstStyle/>
                    <a:p>
                      <a:pPr algn="ctr"/>
                      <a:r>
                        <a:rPr lang="en-GB" sz="1400" b="1" dirty="0">
                          <a:latin typeface="Corbel" panose="020B0503020204020204" pitchFamily="34" charset="0"/>
                        </a:rPr>
                        <a:t>MPR</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27.00%</a:t>
                      </a:r>
                    </a:p>
                    <a:p>
                      <a:pPr algn="ctr"/>
                      <a:r>
                        <a:rPr lang="en-US" sz="1400" b="0" dirty="0">
                          <a:latin typeface="Corbel" panose="020B0503020204020204" pitchFamily="34" charset="0"/>
                        </a:rPr>
                        <a:t>(Sep 2025)</a:t>
                      </a:r>
                    </a:p>
                  </a:txBody>
                  <a:tcPr marL="83127" marR="83127" marT="41564" marB="41564"/>
                </a:tc>
                <a:tc>
                  <a:txBody>
                    <a:bodyPr/>
                    <a:lstStyle/>
                    <a:p>
                      <a:pPr algn="ctr"/>
                      <a:r>
                        <a:rPr lang="en-US" sz="1400" b="0" dirty="0">
                          <a:latin typeface="Corbel" panose="020B0503020204020204" pitchFamily="34" charset="0"/>
                        </a:rPr>
                        <a:t>27.50%</a:t>
                      </a:r>
                    </a:p>
                    <a:p>
                      <a:pPr algn="ctr"/>
                      <a:r>
                        <a:rPr lang="en-US" sz="1400" b="0" dirty="0">
                          <a:latin typeface="Corbel" panose="020B0503020204020204" pitchFamily="34" charset="0"/>
                        </a:rPr>
                        <a:t>(July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50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2"/>
                  </a:ext>
                </a:extLst>
              </a:tr>
              <a:tr h="518991">
                <a:tc>
                  <a:txBody>
                    <a:bodyPr/>
                    <a:lstStyle/>
                    <a:p>
                      <a:pPr algn="ctr"/>
                      <a:r>
                        <a:rPr lang="en-GB" sz="1400" b="1" dirty="0">
                          <a:latin typeface="Corbel" panose="020B0503020204020204" pitchFamily="34" charset="0"/>
                        </a:rPr>
                        <a:t>Quarterly </a:t>
                      </a:r>
                    </a:p>
                    <a:p>
                      <a:pPr algn="ctr"/>
                      <a:r>
                        <a:rPr lang="en-GB" sz="1400" b="1" dirty="0">
                          <a:latin typeface="Corbel" panose="020B0503020204020204" pitchFamily="34" charset="0"/>
                        </a:rPr>
                        <a:t>GDP Growth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4.23% </a:t>
                      </a:r>
                    </a:p>
                    <a:p>
                      <a:pPr algn="ctr"/>
                      <a:r>
                        <a:rPr lang="en-US" sz="1400" b="0" dirty="0">
                          <a:latin typeface="Corbel" panose="020B0503020204020204" pitchFamily="34" charset="0"/>
                        </a:rPr>
                        <a:t>(Q2 2025 y/y)</a:t>
                      </a:r>
                    </a:p>
                  </a:txBody>
                  <a:tcPr marL="83127" marR="83127" marT="41564" marB="41564"/>
                </a:tc>
                <a:tc>
                  <a:txBody>
                    <a:bodyPr/>
                    <a:lstStyle/>
                    <a:p>
                      <a:pPr algn="ctr"/>
                      <a:r>
                        <a:rPr lang="en-US" sz="1400" b="0" dirty="0">
                          <a:latin typeface="Corbel" panose="020B0503020204020204" pitchFamily="34" charset="0"/>
                        </a:rPr>
                        <a:t>3.13%</a:t>
                      </a:r>
                    </a:p>
                    <a:p>
                      <a:pPr algn="ctr"/>
                      <a:r>
                        <a:rPr lang="en-US" sz="1400" b="0" dirty="0">
                          <a:latin typeface="Corbel" panose="020B0503020204020204" pitchFamily="34" charset="0"/>
                        </a:rPr>
                        <a:t>(Q1 2025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110bps</a:t>
                      </a:r>
                    </a:p>
                  </a:txBody>
                  <a:tcPr marL="83127" marR="83127" marT="41564" marB="41564"/>
                </a:tc>
                <a:extLst>
                  <a:ext uri="{0D108BD9-81ED-4DB2-BD59-A6C34878D82A}">
                    <a16:rowId xmlns:a16="http://schemas.microsoft.com/office/drawing/2014/main" val="10003"/>
                  </a:ext>
                </a:extLst>
              </a:tr>
              <a:tr h="559429">
                <a:tc>
                  <a:txBody>
                    <a:bodyPr/>
                    <a:lstStyle/>
                    <a:p>
                      <a:pPr algn="ctr"/>
                      <a:r>
                        <a:rPr lang="en-US" sz="1400" b="1" dirty="0">
                          <a:latin typeface="Corbel" panose="020B0503020204020204" pitchFamily="34" charset="0"/>
                        </a:rPr>
                        <a:t>Yearly</a:t>
                      </a:r>
                    </a:p>
                    <a:p>
                      <a:pPr algn="ctr"/>
                      <a:r>
                        <a:rPr lang="en-US" sz="1400" b="1" dirty="0">
                          <a:latin typeface="Corbel" panose="020B0503020204020204" pitchFamily="34" charset="0"/>
                        </a:rPr>
                        <a:t>GDP Growth Rate</a:t>
                      </a:r>
                    </a:p>
                  </a:txBody>
                  <a:tcPr marL="83127" marR="83127" marT="41564" marB="41564"/>
                </a:tc>
                <a:tc>
                  <a:txBody>
                    <a:bodyPr/>
                    <a:lstStyle/>
                    <a:p>
                      <a:pPr algn="ctr"/>
                      <a:r>
                        <a:rPr lang="en-US" sz="1400" b="0" dirty="0">
                          <a:latin typeface="Corbel" panose="020B0503020204020204" pitchFamily="34" charset="0"/>
                        </a:rPr>
                        <a:t>3.38%</a:t>
                      </a:r>
                    </a:p>
                    <a:p>
                      <a:pPr algn="ctr"/>
                      <a:r>
                        <a:rPr lang="en-US" sz="1400" b="0" dirty="0">
                          <a:latin typeface="Corbel" panose="020B0503020204020204" pitchFamily="34" charset="0"/>
                        </a:rPr>
                        <a:t>(FY 2024; y/y)</a:t>
                      </a:r>
                    </a:p>
                  </a:txBody>
                  <a:tcPr marL="83127" marR="83127" marT="41564" marB="41564"/>
                </a:tc>
                <a:tc>
                  <a:txBody>
                    <a:bodyPr/>
                    <a:lstStyle/>
                    <a:p>
                      <a:pPr algn="ctr"/>
                      <a:r>
                        <a:rPr lang="en-US" sz="1400" b="0" dirty="0">
                          <a:latin typeface="Corbel" panose="020B0503020204020204" pitchFamily="34" charset="0"/>
                        </a:rPr>
                        <a:t>3.04%</a:t>
                      </a:r>
                    </a:p>
                    <a:p>
                      <a:pPr algn="ctr"/>
                      <a:r>
                        <a:rPr lang="en-US" sz="1400" b="0" dirty="0">
                          <a:latin typeface="Corbel" panose="020B0503020204020204" pitchFamily="34" charset="0"/>
                        </a:rPr>
                        <a:t>(FY 2023;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34 bps</a:t>
                      </a:r>
                    </a:p>
                  </a:txBody>
                  <a:tcPr marL="83127" marR="83127" marT="41564" marB="41564"/>
                </a:tc>
                <a:extLst>
                  <a:ext uri="{0D108BD9-81ED-4DB2-BD59-A6C34878D82A}">
                    <a16:rowId xmlns:a16="http://schemas.microsoft.com/office/drawing/2014/main" val="10004"/>
                  </a:ext>
                </a:extLst>
              </a:tr>
              <a:tr h="518991">
                <a:tc>
                  <a:txBody>
                    <a:bodyPr/>
                    <a:lstStyle/>
                    <a:p>
                      <a:pPr algn="ctr"/>
                      <a:r>
                        <a:rPr lang="en-GB" sz="1400" b="1" dirty="0">
                          <a:latin typeface="Corbel" panose="020B0503020204020204" pitchFamily="34" charset="0"/>
                        </a:rPr>
                        <a:t>GDP (Nominal) </a:t>
                      </a:r>
                      <a:endParaRPr lang="en-US" sz="1400" b="1"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100.73 Trn</a:t>
                      </a:r>
                    </a:p>
                    <a:p>
                      <a:pPr algn="ctr"/>
                      <a:r>
                        <a:rPr lang="en-GB" sz="1400" b="0" dirty="0">
                          <a:latin typeface="Corbel" panose="020B0503020204020204" pitchFamily="34" charset="0"/>
                        </a:rPr>
                        <a:t>(Q2 2025)</a:t>
                      </a:r>
                      <a:endParaRPr lang="en-US" sz="1400" b="0"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94.051Trn</a:t>
                      </a:r>
                    </a:p>
                    <a:p>
                      <a:pPr algn="ctr"/>
                      <a:r>
                        <a:rPr lang="en-GB" sz="1400" b="0" dirty="0">
                          <a:latin typeface="Corbel" panose="020B0503020204020204" pitchFamily="34" charset="0"/>
                        </a:rPr>
                        <a:t>(Q1 2025)</a:t>
                      </a:r>
                      <a:endParaRPr lang="en-US" sz="1400" b="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7.10%</a:t>
                      </a:r>
                    </a:p>
                  </a:txBody>
                  <a:tcPr marL="83127" marR="83127" marT="41564" marB="41564"/>
                </a:tc>
                <a:extLst>
                  <a:ext uri="{0D108BD9-81ED-4DB2-BD59-A6C34878D82A}">
                    <a16:rowId xmlns:a16="http://schemas.microsoft.com/office/drawing/2014/main" val="10005"/>
                  </a:ext>
                </a:extLst>
              </a:tr>
              <a:tr h="518991">
                <a:tc>
                  <a:txBody>
                    <a:bodyPr/>
                    <a:lstStyle/>
                    <a:p>
                      <a:pPr algn="ctr"/>
                      <a:r>
                        <a:rPr lang="en-GB" sz="1400" b="1" dirty="0">
                          <a:latin typeface="Corbel" panose="020B0503020204020204" pitchFamily="34" charset="0"/>
                        </a:rPr>
                        <a:t>Brent Crude oil price</a:t>
                      </a:r>
                      <a:endParaRPr lang="en-US" sz="1400" b="1" dirty="0">
                        <a:latin typeface="Corbel" panose="020B0503020204020204" pitchFamily="34" charset="0"/>
                      </a:endParaRPr>
                    </a:p>
                  </a:txBody>
                  <a:tcPr marL="83127" marR="83127" marT="41564" marB="41564"/>
                </a:tc>
                <a:tc>
                  <a:txBody>
                    <a:bodyPr/>
                    <a:lstStyle/>
                    <a:p>
                      <a:pPr algn="ctr"/>
                      <a:r>
                        <a:rPr lang="en-US" sz="1400" b="1" dirty="0">
                          <a:latin typeface="Corbel" panose="020B0503020204020204" pitchFamily="34" charset="0"/>
                        </a:rPr>
                        <a:t>$62.87</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a:t>
                      </a:r>
                      <a:r>
                        <a:rPr lang="en-US" sz="1400" dirty="0">
                          <a:latin typeface="Corbel" panose="020B0503020204020204" pitchFamily="34" charset="0"/>
                        </a:rPr>
                        <a:t>62.51</a:t>
                      </a:r>
                    </a:p>
                    <a:p>
                      <a:pPr algn="ctr"/>
                      <a:r>
                        <a:rPr lang="en-GB" sz="1400" dirty="0">
                          <a:latin typeface="Corbel" panose="020B0503020204020204" pitchFamily="34" charset="0"/>
                        </a:rPr>
                        <a:t>(</a:t>
                      </a:r>
                      <a:r>
                        <a:rPr lang="en-US" sz="1400" dirty="0">
                          <a:latin typeface="Corbel" panose="020B0503020204020204" pitchFamily="34" charset="0"/>
                        </a:rPr>
                        <a:t>21</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0.58%</a:t>
                      </a:r>
                    </a:p>
                  </a:txBody>
                  <a:tcPr marL="83127" marR="83127" marT="41564" marB="41564"/>
                </a:tc>
                <a:extLst>
                  <a:ext uri="{0D108BD9-81ED-4DB2-BD59-A6C34878D82A}">
                    <a16:rowId xmlns:a16="http://schemas.microsoft.com/office/drawing/2014/main" val="10006"/>
                  </a:ext>
                </a:extLst>
              </a:tr>
              <a:tr h="518991">
                <a:tc>
                  <a:txBody>
                    <a:bodyPr/>
                    <a:lstStyle/>
                    <a:p>
                      <a:pPr algn="ctr"/>
                      <a:r>
                        <a:rPr lang="en-GB" sz="1400" b="1" dirty="0">
                          <a:latin typeface="Corbel" panose="020B0503020204020204" pitchFamily="34" charset="0"/>
                        </a:rPr>
                        <a:t>Exchange rate (NAFEM W-O-W% ,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1,446.74</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1,457.38</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21</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0.73%</a:t>
                      </a:r>
                    </a:p>
                  </a:txBody>
                  <a:tcPr marL="83127" marR="83127" marT="41564" marB="41564"/>
                </a:tc>
                <a:extLst>
                  <a:ext uri="{0D108BD9-81ED-4DB2-BD59-A6C34878D82A}">
                    <a16:rowId xmlns:a16="http://schemas.microsoft.com/office/drawing/2014/main" val="10007"/>
                  </a:ext>
                </a:extLst>
              </a:tr>
              <a:tr h="518991">
                <a:tc>
                  <a:txBody>
                    <a:bodyPr/>
                    <a:lstStyle/>
                    <a:p>
                      <a:pPr algn="ctr"/>
                      <a:r>
                        <a:rPr lang="en-GB" sz="1400" b="1" dirty="0">
                          <a:latin typeface="Corbel" panose="020B0503020204020204" pitchFamily="34" charset="0"/>
                        </a:rPr>
                        <a:t>Parallel Market FX Rate (IMTO)</a:t>
                      </a:r>
                    </a:p>
                    <a:p>
                      <a:pPr algn="ctr"/>
                      <a:r>
                        <a:rPr lang="en-GB" sz="1400" b="1" dirty="0">
                          <a:latin typeface="Corbel" panose="020B0503020204020204" pitchFamily="34" charset="0"/>
                        </a:rPr>
                        <a:t>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1,470.00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1,474.00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21</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0.28%</a:t>
                      </a:r>
                    </a:p>
                  </a:txBody>
                  <a:tcPr marL="83127" marR="83127" marT="41564" marB="41564"/>
                </a:tc>
                <a:extLst>
                  <a:ext uri="{0D108BD9-81ED-4DB2-BD59-A6C34878D82A}">
                    <a16:rowId xmlns:a16="http://schemas.microsoft.com/office/drawing/2014/main" val="10008"/>
                  </a:ext>
                </a:extLst>
              </a:tr>
              <a:tr h="570487">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dirty="0">
                          <a:latin typeface="Corbel" panose="020B0503020204020204" pitchFamily="34" charset="0"/>
                        </a:rPr>
                        <a:t>P2P</a:t>
                      </a:r>
                    </a:p>
                    <a:p>
                      <a:pPr algn="ctr"/>
                      <a:r>
                        <a:rPr lang="en-GB" sz="1400" b="1" dirty="0">
                          <a:latin typeface="Corbel" panose="020B0503020204020204" pitchFamily="34" charset="0"/>
                        </a:rPr>
                        <a:t>(</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1,475.00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1,479.00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21</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0.27%</a:t>
                      </a:r>
                    </a:p>
                  </a:txBody>
                  <a:tcPr marL="83127" marR="83127" marT="41564" marB="41564"/>
                </a:tc>
                <a:extLst>
                  <a:ext uri="{0D108BD9-81ED-4DB2-BD59-A6C34878D82A}">
                    <a16:rowId xmlns:a16="http://schemas.microsoft.com/office/drawing/2014/main" val="10009"/>
                  </a:ext>
                </a:extLst>
              </a:tr>
              <a:tr h="518991">
                <a:tc>
                  <a:txBody>
                    <a:bodyPr/>
                    <a:lstStyle/>
                    <a:p>
                      <a:pPr algn="ctr"/>
                      <a:r>
                        <a:rPr lang="en-US" sz="1400" b="1" dirty="0">
                          <a:latin typeface="Corbel" panose="020B0503020204020204" pitchFamily="34" charset="0"/>
                        </a:rPr>
                        <a:t>External Reserve</a:t>
                      </a:r>
                    </a:p>
                  </a:txBody>
                  <a:tcPr marL="83127" marR="83127" marT="41564" marB="41564"/>
                </a:tc>
                <a:tc>
                  <a:txBody>
                    <a:bodyPr/>
                    <a:lstStyle/>
                    <a:p>
                      <a:pPr algn="ctr"/>
                      <a:r>
                        <a:rPr lang="en-US" sz="1400" dirty="0">
                          <a:latin typeface="Corbel" panose="020B0503020204020204" pitchFamily="34" charset="0"/>
                        </a:rPr>
                        <a:t>$44.606 billion</a:t>
                      </a:r>
                    </a:p>
                    <a:p>
                      <a:pPr marL="0" marR="0" lvl="0" indent="0" algn="ctr" defTabSz="914400" eaLnBrk="1" fontAlgn="auto" latinLnBrk="0" hangingPunct="1">
                        <a:lnSpc>
                          <a:spcPct val="100000"/>
                        </a:lnSpc>
                        <a:spcBef>
                          <a:spcPts val="0"/>
                        </a:spcBef>
                        <a:spcAft>
                          <a:spcPts val="0"/>
                        </a:spcAft>
                        <a:buClrTx/>
                        <a:buSzTx/>
                        <a:buFontTx/>
                        <a:buNone/>
                        <a:defRPr/>
                      </a:pPr>
                      <a:r>
                        <a:rPr lang="en-GB" sz="1400" dirty="0">
                          <a:latin typeface="Corbel" panose="020B0503020204020204" pitchFamily="34" charset="0"/>
                        </a:rPr>
                        <a:t>(</a:t>
                      </a:r>
                      <a:r>
                        <a:rPr lang="en-US" sz="1400" dirty="0">
                          <a:latin typeface="Corbel" panose="020B0503020204020204" pitchFamily="34" charset="0"/>
                        </a:rPr>
                        <a:t>27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algn="ctr"/>
                      <a:r>
                        <a:rPr lang="en-US" sz="1400" dirty="0">
                          <a:latin typeface="Corbel" panose="020B0503020204020204" pitchFamily="34" charset="0"/>
                        </a:rPr>
                        <a:t>$44.261 billion</a:t>
                      </a:r>
                    </a:p>
                    <a:p>
                      <a:pPr marL="0" marR="0" lvl="0" indent="0" algn="ctr" defTabSz="914400" eaLnBrk="1" fontAlgn="auto" latinLnBrk="0" hangingPunct="1">
                        <a:lnSpc>
                          <a:spcPct val="100000"/>
                        </a:lnSpc>
                        <a:spcBef>
                          <a:spcPts val="0"/>
                        </a:spcBef>
                        <a:spcAft>
                          <a:spcPts val="0"/>
                        </a:spcAft>
                        <a:buClrTx/>
                        <a:buSzTx/>
                        <a:buFontTx/>
                        <a:buNone/>
                        <a:defRPr/>
                      </a:pPr>
                      <a:r>
                        <a:rPr lang="en-GB" sz="1400" dirty="0">
                          <a:latin typeface="Corbel" panose="020B0503020204020204" pitchFamily="34" charset="0"/>
                        </a:rPr>
                        <a:t>(</a:t>
                      </a:r>
                      <a:r>
                        <a:rPr lang="en-US" sz="1400" dirty="0">
                          <a:latin typeface="Corbel" panose="020B0503020204020204" pitchFamily="34" charset="0"/>
                        </a:rPr>
                        <a:t>21</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0.78%</a:t>
                      </a:r>
                    </a:p>
                  </a:txBody>
                  <a:tcPr marL="83127" marR="83127" marT="41564" marB="41564"/>
                </a:tc>
                <a:extLst>
                  <a:ext uri="{0D108BD9-81ED-4DB2-BD59-A6C34878D82A}">
                    <a16:rowId xmlns:a16="http://schemas.microsoft.com/office/drawing/2014/main" val="10010"/>
                  </a:ext>
                </a:extLst>
              </a:tr>
            </a:tbl>
          </a:graphicData>
        </a:graphic>
      </p:graphicFrame>
      <p:sp>
        <p:nvSpPr>
          <p:cNvPr id="2" name="Rectangle: Rounded Corners 1"/>
          <p:cNvSpPr/>
          <p:nvPr/>
        </p:nvSpPr>
        <p:spPr>
          <a:xfrm>
            <a:off x="318141" y="1028355"/>
            <a:ext cx="5524896"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Snapshot of Key Macroeconomic Indicators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8</a:t>
            </a:fld>
            <a:endParaRPr sz="1750" b="1" dirty="0">
              <a:solidFill>
                <a:schemeClr val="bg1"/>
              </a:solidFill>
              <a:latin typeface="Corbel" panose="020B0503020204020204" pitchFamily="34" charset="0"/>
            </a:endParaRPr>
          </a:p>
        </p:txBody>
      </p:sp>
      <p:sp>
        <p:nvSpPr>
          <p:cNvPr id="12"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Fiscal News</a:t>
            </a:r>
          </a:p>
        </p:txBody>
      </p:sp>
      <p:sp>
        <p:nvSpPr>
          <p:cNvPr id="8"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02186" y="1468097"/>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African Development Bank Group Approves $500 million loan to support economic governance and energy transition</a:t>
            </a:r>
          </a:p>
        </p:txBody>
      </p:sp>
      <p:sp>
        <p:nvSpPr>
          <p:cNvPr id="7" name="TextBox 6"/>
          <p:cNvSpPr txBox="1"/>
          <p:nvPr/>
        </p:nvSpPr>
        <p:spPr>
          <a:xfrm>
            <a:off x="2222500" y="1762125"/>
            <a:ext cx="8115447" cy="2893100"/>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 Board of Directors of the African Development Bank Group, meeting in Abidjan, approved a $500 million loan to the Government of the Federal Republic of Nigeria to finance the second phase of the Economic Governance and Energy Transition Support </a:t>
            </a:r>
            <a:r>
              <a:rPr lang="en-US" altLang="en-US" sz="1400" b="0" i="0" dirty="0" err="1">
                <a:effectLst/>
                <a:latin typeface="Corbel" panose="020B0503020204020204" pitchFamily="34" charset="0"/>
              </a:rPr>
              <a:t>Programme</a:t>
            </a:r>
            <a:r>
              <a:rPr lang="en-US" altLang="en-US" sz="1400" b="0" i="0" dirty="0">
                <a:effectLst/>
                <a:latin typeface="Corbel" panose="020B0503020204020204" pitchFamily="34" charset="0"/>
              </a:rPr>
              <a:t>.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second phase of the </a:t>
            </a:r>
            <a:r>
              <a:rPr lang="en-US" altLang="en-US" sz="1400" b="0" i="0" dirty="0" err="1">
                <a:effectLst/>
                <a:latin typeface="Corbel" panose="020B0503020204020204" pitchFamily="34" charset="0"/>
              </a:rPr>
              <a:t>programme</a:t>
            </a:r>
            <a:r>
              <a:rPr lang="en-US" altLang="en-US" sz="1400" b="0" i="0" dirty="0">
                <a:effectLst/>
                <a:latin typeface="Corbel" panose="020B0503020204020204" pitchFamily="34" charset="0"/>
              </a:rPr>
              <a:t> aims to stimulate inclusive growth by accelerating structural reforms in the energy sector, while supporting progressive reforms of fiscal policy to boost non-oil revenues and expand fiscal space.</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a:t>
            </a:r>
            <a:r>
              <a:rPr lang="en-US" altLang="en-US" sz="1400" b="0" i="0" dirty="0" err="1">
                <a:effectLst/>
                <a:latin typeface="Corbel" panose="020B0503020204020204" pitchFamily="34" charset="0"/>
              </a:rPr>
              <a:t>programme’s</a:t>
            </a:r>
            <a:r>
              <a:rPr lang="en-US" altLang="en-US" sz="1400" b="0" i="0" dirty="0">
                <a:effectLst/>
                <a:latin typeface="Corbel" panose="020B0503020204020204" pitchFamily="34" charset="0"/>
              </a:rPr>
              <a:t> direct beneficiaries are the Federal Ministry of Power, the Federal Ministry of Finance, the Federal Inland Revenue Service, the Office of the Auditor General, the Debt Management Office, the National Climate Change Council of Nigeria (NCCC), the Federal Ministry of the Environment, the Nigerian Electricity Regulatory Commission (NERC), and other bodies responsible for social and economic policies.</a:t>
            </a:r>
          </a:p>
        </p:txBody>
      </p:sp>
      <p:pic>
        <p:nvPicPr>
          <p:cNvPr id="5" name="Picture 4" descr="Coat of arms of Nigeria - Wikipedia">
            <a:extLst>
              <a:ext uri="{FF2B5EF4-FFF2-40B4-BE49-F238E27FC236}">
                <a16:creationId xmlns:a16="http://schemas.microsoft.com/office/drawing/2014/main" id="{F8E8CEBF-DA6E-7F79-AFA6-D2A761BF0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2428532"/>
            <a:ext cx="1335438" cy="1129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ADE9-B2DE-BB50-6AE0-492A97D072C9}"/>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154937FB-DE34-7B14-6793-B9F37B8255C6}"/>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9</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5BAC93D8-5A71-83BC-3A47-52F4DEBA3F60}"/>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7AA1F405-D302-3EF9-6E87-909C8EB05CC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CFB8EE4D-598B-14BA-BF15-937A55C07877}"/>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a:extLst>
              <a:ext uri="{FF2B5EF4-FFF2-40B4-BE49-F238E27FC236}">
                <a16:creationId xmlns:a16="http://schemas.microsoft.com/office/drawing/2014/main" id="{6BB635A5-A0D4-083B-E788-33D27038E958}"/>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192FA37F-DB7A-2482-3D95-3A2519B27537}"/>
              </a:ext>
            </a:extLst>
          </p:cNvPr>
          <p:cNvSpPr/>
          <p:nvPr/>
        </p:nvSpPr>
        <p:spPr>
          <a:xfrm>
            <a:off x="232666" y="141212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 Retains Key Policy Rate at 27%</a:t>
            </a:r>
          </a:p>
        </p:txBody>
      </p:sp>
      <p:sp>
        <p:nvSpPr>
          <p:cNvPr id="10" name="TextBox 9">
            <a:extLst>
              <a:ext uri="{FF2B5EF4-FFF2-40B4-BE49-F238E27FC236}">
                <a16:creationId xmlns:a16="http://schemas.microsoft.com/office/drawing/2014/main" id="{CB631F15-D24F-41F6-E93B-D1D1F833AE0E}"/>
              </a:ext>
            </a:extLst>
          </p:cNvPr>
          <p:cNvSpPr txBox="1"/>
          <p:nvPr/>
        </p:nvSpPr>
        <p:spPr>
          <a:xfrm>
            <a:off x="2222500" y="1838325"/>
            <a:ext cx="8140847" cy="1815882"/>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The Central Bank of Nigeria held its benchmark rate at 27% on November 25, 2025, after a 50bps cut in September, citing the need to sustain progress on controlling inflation. </a:t>
            </a:r>
          </a:p>
          <a:p>
            <a:pPr marL="285750" indent="-285750" algn="just">
              <a:buFont typeface="Wingdings" panose="05000000000000000000" pitchFamily="2" charset="2"/>
              <a:buChar char="q"/>
            </a:pPr>
            <a:endParaRPr lang="en-US" altLang="en-US" sz="1400" b="0" i="0" dirty="0">
              <a:effectLst/>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While headline inflation slowed for the seventh consecutive month to 16.05% in October, policymakers noted it remains elevated. </a:t>
            </a:r>
          </a:p>
          <a:p>
            <a:pPr marL="285750" indent="-285750" algn="just">
              <a:buFont typeface="Wingdings" panose="05000000000000000000" pitchFamily="2" charset="2"/>
              <a:buChar char="q"/>
            </a:pPr>
            <a:endParaRPr lang="en-US" altLang="en-US" sz="1400" b="0" i="0" dirty="0">
              <a:effectLst/>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CBN also kept other rates unchanged but adjusted the corridor around the MPR to +50/-450bps to support market stability.</a:t>
            </a:r>
          </a:p>
        </p:txBody>
      </p:sp>
      <p:sp>
        <p:nvSpPr>
          <p:cNvPr id="9" name="Rectangle 8">
            <a:extLst>
              <a:ext uri="{FF2B5EF4-FFF2-40B4-BE49-F238E27FC236}">
                <a16:creationId xmlns:a16="http://schemas.microsoft.com/office/drawing/2014/main" id="{7E8F1126-81E4-0145-D828-C3D17B091763}"/>
              </a:ext>
            </a:extLst>
          </p:cNvPr>
          <p:cNvSpPr/>
          <p:nvPr/>
        </p:nvSpPr>
        <p:spPr>
          <a:xfrm>
            <a:off x="72981" y="366696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Nigeria’s PMI hits 56.4 in November</a:t>
            </a:r>
          </a:p>
        </p:txBody>
      </p:sp>
      <p:sp>
        <p:nvSpPr>
          <p:cNvPr id="11" name="TextBox 10">
            <a:extLst>
              <a:ext uri="{FF2B5EF4-FFF2-40B4-BE49-F238E27FC236}">
                <a16:creationId xmlns:a16="http://schemas.microsoft.com/office/drawing/2014/main" id="{BC1F3655-F820-0C17-5466-95F8C7101439}"/>
              </a:ext>
            </a:extLst>
          </p:cNvPr>
          <p:cNvSpPr txBox="1"/>
          <p:nvPr/>
        </p:nvSpPr>
        <p:spPr>
          <a:xfrm>
            <a:off x="2140789" y="4029767"/>
            <a:ext cx="8140847" cy="2893100"/>
          </a:xfrm>
          <a:prstGeom prst="rect">
            <a:avLst/>
          </a:prstGeom>
          <a:noFill/>
        </p:spPr>
        <p:txBody>
          <a:bodyPr wrap="square">
            <a:spAutoFit/>
          </a:bodyPr>
          <a:lstStyle/>
          <a:p>
            <a:pPr marL="285750" indent="-285750" algn="just">
              <a:buFont typeface="Wingdings" panose="05000000000000000000" pitchFamily="2" charset="2"/>
              <a:buChar char="q"/>
            </a:pPr>
            <a:r>
              <a:rPr lang="en-US" altLang="en-US" sz="1400" b="0" i="0" dirty="0">
                <a:effectLst/>
                <a:latin typeface="Corbel" panose="020B0503020204020204" pitchFamily="34" charset="0"/>
              </a:rPr>
              <a:t>Nigeria’s private sector continued its upward trajectory in November 2025, as the Composite Purchasing Managers’ Index (PMI) climbed to 56.4 index points, up from 55.4 in October. The CBN confirmed that the November PMI marked the twelfth consecutive month of expansion and reflected broad-based improvements across production, orders, employment, and supply chains.</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The Output Index rose to 59.1 and New Orders to 56.7, while employment climbed to 54.4, reflecting rising demand. The Industry PMI held at 54.2 despite minor contractions in some subsectors, led by Water Supply and waste </a:t>
            </a:r>
            <a:r>
              <a:rPr lang="en-US" altLang="en-US" sz="1400" dirty="0">
                <a:latin typeface="Corbel" panose="020B0503020204020204" pitchFamily="34" charset="0"/>
              </a:rPr>
              <a:t>m</a:t>
            </a:r>
            <a:r>
              <a:rPr lang="en-US" altLang="en-US" sz="1400" b="0" i="0" dirty="0">
                <a:effectLst/>
                <a:latin typeface="Corbel" panose="020B0503020204020204" pitchFamily="34" charset="0"/>
              </a:rPr>
              <a:t>anagement. Services PMI remained strong at 56.8, driven by educational Services and other expanding subsectors. Agriculture continued as the top-performing sector with a PMI of 58.2, marking 16 months of growth. </a:t>
            </a:r>
          </a:p>
          <a:p>
            <a:pPr marL="285750" indent="-285750" algn="just">
              <a:buFont typeface="Wingdings" panose="05000000000000000000" pitchFamily="2" charset="2"/>
              <a:buChar char="q"/>
            </a:pPr>
            <a:endParaRPr lang="en-US" altLang="en-US" sz="1400" dirty="0">
              <a:latin typeface="Corbel" panose="020B0503020204020204" pitchFamily="34" charset="0"/>
            </a:endParaRPr>
          </a:p>
          <a:p>
            <a:pPr marL="285750" indent="-285750" algn="just">
              <a:buFont typeface="Wingdings" panose="05000000000000000000" pitchFamily="2" charset="2"/>
              <a:buChar char="q"/>
            </a:pPr>
            <a:r>
              <a:rPr lang="en-US" altLang="en-US" sz="1400" b="0" i="0" dirty="0">
                <a:effectLst/>
                <a:latin typeface="Corbel" panose="020B0503020204020204" pitchFamily="34" charset="0"/>
              </a:rPr>
              <a:t>Overall, sustained PMI readings above 55 signal a durable recovery, boosting investor confidence, job creation, and business performance.</a:t>
            </a:r>
          </a:p>
        </p:txBody>
      </p:sp>
      <p:pic>
        <p:nvPicPr>
          <p:cNvPr id="13" name="Picture 12" descr="Coat of arms of Nigeria - Wikipedia">
            <a:extLst>
              <a:ext uri="{FF2B5EF4-FFF2-40B4-BE49-F238E27FC236}">
                <a16:creationId xmlns:a16="http://schemas.microsoft.com/office/drawing/2014/main" id="{DFEA09A3-16D9-5869-1E1E-3288E88636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31" y="4677042"/>
            <a:ext cx="1335438" cy="11293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30E8320-6E23-1C41-1837-0DB409CB842A}"/>
              </a:ext>
            </a:extLst>
          </p:cNvPr>
          <p:cNvPicPr>
            <a:picLocks noChangeAspect="1"/>
          </p:cNvPicPr>
          <p:nvPr/>
        </p:nvPicPr>
        <p:blipFill>
          <a:blip r:embed="rId6"/>
          <a:stretch>
            <a:fillRect/>
          </a:stretch>
        </p:blipFill>
        <p:spPr>
          <a:xfrm>
            <a:off x="379762" y="1840176"/>
            <a:ext cx="1604768" cy="1598349"/>
          </a:xfrm>
          <a:prstGeom prst="rect">
            <a:avLst/>
          </a:prstGeom>
        </p:spPr>
      </p:pic>
    </p:spTree>
    <p:extLst>
      <p:ext uri="{BB962C8B-B14F-4D97-AF65-F5344CB8AC3E}">
        <p14:creationId xmlns:p14="http://schemas.microsoft.com/office/powerpoint/2010/main" val="414389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491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  Economic Review 23rd - 27th June 2025</Template>
  <TotalTime>6684</TotalTime>
  <Words>3000</Words>
  <Application>Microsoft Office PowerPoint</Application>
  <PresentationFormat>Custom</PresentationFormat>
  <Paragraphs>291</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Ovoke Ohwoganohwo</dc:creator>
  <cp:lastModifiedBy>aishat.mustapha@wealthbridgeng.com</cp:lastModifiedBy>
  <cp:revision>464</cp:revision>
  <dcterms:created xsi:type="dcterms:W3CDTF">2025-07-20T19:09:00Z</dcterms:created>
  <dcterms:modified xsi:type="dcterms:W3CDTF">2025-12-01T07:30:49Z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2021-11-09T06:00:00Z</vt:filetime>
  </property>
  <property fmtid="{D5CDD505-2E9C-101B-9397-08002B2CF9AE}" pid="3" name="Creator">
    <vt:lpwstr>Adobe Illustrator 24.3 (Macintosh)</vt:lpwstr>
  </property>
  <property fmtid="{D5CDD505-2E9C-101B-9397-08002B2CF9AE}" pid="4" name="LastSaved">
    <vt:filetime>2021-11-09T06:00:00Z</vt:filetime>
  </property>
  <property fmtid="{D5CDD505-2E9C-101B-9397-08002B2CF9AE}" pid="5" name="MSIP_Label_c0049056-5948-4894-b078-305447139e35_Enabled">
    <vt:lpwstr>true</vt:lpwstr>
  </property>
  <property fmtid="{D5CDD505-2E9C-101B-9397-08002B2CF9AE}" pid="6" name="MSIP_Label_c0049056-5948-4894-b078-305447139e35_SetDate">
    <vt:lpwstr>2021-11-13T11:23:47Z</vt:lpwstr>
  </property>
  <property fmtid="{D5CDD505-2E9C-101B-9397-08002B2CF9AE}" pid="7" name="MSIP_Label_c0049056-5948-4894-b078-305447139e35_Method">
    <vt:lpwstr>Privileged</vt:lpwstr>
  </property>
  <property fmtid="{D5CDD505-2E9C-101B-9397-08002B2CF9AE}" pid="8" name="MSIP_Label_c0049056-5948-4894-b078-305447139e35_Name">
    <vt:lpwstr>c0049056-5948-4894-b078-305447139e35</vt:lpwstr>
  </property>
  <property fmtid="{D5CDD505-2E9C-101B-9397-08002B2CF9AE}" pid="9" name="MSIP_Label_c0049056-5948-4894-b078-305447139e35_SiteId">
    <vt:lpwstr>9f25a8c8-cf3d-46c4-a814-fff1e458eba0</vt:lpwstr>
  </property>
  <property fmtid="{D5CDD505-2E9C-101B-9397-08002B2CF9AE}" pid="10" name="MSIP_Label_c0049056-5948-4894-b078-305447139e35_ActionId">
    <vt:lpwstr>e30fb152-4f22-4644-868a-90decc357d89</vt:lpwstr>
  </property>
  <property fmtid="{D5CDD505-2E9C-101B-9397-08002B2CF9AE}" pid="11" name="MSIP_Label_c0049056-5948-4894-b078-305447139e35_ContentBits">
    <vt:lpwstr>1</vt:lpwstr>
  </property>
  <property fmtid="{D5CDD505-2E9C-101B-9397-08002B2CF9AE}" pid="12" name="ICV">
    <vt:lpwstr>105273B10E9A49578A95BCF5186D0C28_13</vt:lpwstr>
  </property>
  <property fmtid="{D5CDD505-2E9C-101B-9397-08002B2CF9AE}" pid="13" name="KSOProductBuildVer">
    <vt:lpwstr>1033-12.2.0.23131</vt:lpwstr>
  </property>
</Properties>
</file>